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67" r:id="rId4"/>
  </p:sldMasterIdLst>
  <p:sldIdLst>
    <p:sldId id="256" r:id="rId5"/>
    <p:sldId id="257" r:id="rId6"/>
    <p:sldId id="298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90" r:id="rId17"/>
    <p:sldId id="286" r:id="rId18"/>
    <p:sldId id="287" r:id="rId19"/>
    <p:sldId id="288" r:id="rId20"/>
    <p:sldId id="289" r:id="rId21"/>
    <p:sldId id="299" r:id="rId22"/>
    <p:sldId id="258" r:id="rId23"/>
    <p:sldId id="259" r:id="rId24"/>
    <p:sldId id="276" r:id="rId25"/>
    <p:sldId id="291" r:id="rId26"/>
    <p:sldId id="292" r:id="rId27"/>
    <p:sldId id="294" r:id="rId28"/>
    <p:sldId id="293" r:id="rId29"/>
    <p:sldId id="297" r:id="rId30"/>
    <p:sldId id="262" r:id="rId31"/>
    <p:sldId id="263" r:id="rId32"/>
    <p:sldId id="264" r:id="rId33"/>
    <p:sldId id="265" r:id="rId34"/>
    <p:sldId id="261" r:id="rId35"/>
    <p:sldId id="269" r:id="rId36"/>
    <p:sldId id="271" r:id="rId37"/>
    <p:sldId id="272" r:id="rId38"/>
    <p:sldId id="274" r:id="rId39"/>
    <p:sldId id="260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296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8" autoAdjust="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0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5/30/18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93468" r:id="rId1"/>
    <p:sldLayoutId id="2147493469" r:id="rId2"/>
    <p:sldLayoutId id="2147493470" r:id="rId3"/>
    <p:sldLayoutId id="2147493471" r:id="rId4"/>
    <p:sldLayoutId id="2147493472" r:id="rId5"/>
    <p:sldLayoutId id="2147493473" r:id="rId6"/>
    <p:sldLayoutId id="2147493474" r:id="rId7"/>
    <p:sldLayoutId id="2147493475" r:id="rId8"/>
    <p:sldLayoutId id="2147493476" r:id="rId9"/>
    <p:sldLayoutId id="2147493477" r:id="rId10"/>
    <p:sldLayoutId id="214749347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hyperlink" Target="http://www.ptsp-game.net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2.png"/><Relationship Id="rId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17.png"/><Relationship Id="rId9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17" Type="http://schemas.openxmlformats.org/officeDocument/2006/relationships/image" Target="../media/image35.png"/><Relationship Id="rId2" Type="http://schemas.openxmlformats.org/officeDocument/2006/relationships/image" Target="../media/image23.png"/><Relationship Id="rId16" Type="http://schemas.openxmlformats.org/officeDocument/2006/relationships/image" Target="../media/image34.png"/><Relationship Id="rId20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15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19" Type="http://schemas.openxmlformats.org/officeDocument/2006/relationships/image" Target="../media/image37.png"/><Relationship Id="rId4" Type="http://schemas.openxmlformats.org/officeDocument/2006/relationships/image" Target="../media/image13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microsoft.com/office/2007/relationships/media" Target="../media/media3.mp4"/><Relationship Id="rId7" Type="http://schemas.openxmlformats.org/officeDocument/2006/relationships/image" Target="../media/image4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Relationship Id="rId9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0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Game Design Part II</a:t>
            </a:r>
            <a:br>
              <a:rPr lang="en-US" dirty="0"/>
            </a:br>
            <a:r>
              <a:rPr lang="en-US" dirty="0"/>
              <a:t>Monte Carlo Tree Search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Diego Perez-Liebana</a:t>
            </a:r>
          </a:p>
        </p:txBody>
      </p:sp>
    </p:spTree>
    <p:extLst>
      <p:ext uri="{BB962C8B-B14F-4D97-AF65-F5344CB8AC3E}">
        <p14:creationId xmlns:p14="http://schemas.microsoft.com/office/powerpoint/2010/main" val="3769983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Search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5853"/>
            <a:ext cx="8229600" cy="554461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Given a</a:t>
            </a:r>
            <a:r>
              <a:rPr lang="en-GB" dirty="0">
                <a:solidFill>
                  <a:srgbClr val="0000FF"/>
                </a:solidFill>
              </a:rPr>
              <a:t> </a:t>
            </a:r>
            <a:r>
              <a:rPr lang="en-GB" dirty="0">
                <a:solidFill>
                  <a:srgbClr val="E46C0A"/>
                </a:solidFill>
              </a:rPr>
              <a:t>model </a:t>
            </a:r>
            <a:r>
              <a:rPr lang="en-GB" dirty="0"/>
              <a:t>M and the </a:t>
            </a:r>
            <a:r>
              <a:rPr lang="en-GB" dirty="0">
                <a:solidFill>
                  <a:srgbClr val="E46C0A"/>
                </a:solidFill>
              </a:rPr>
              <a:t>current </a:t>
            </a:r>
            <a:r>
              <a:rPr lang="en-GB" dirty="0"/>
              <a:t>simulation policy </a:t>
            </a:r>
            <a:r>
              <a:rPr lang="en-GB" dirty="0">
                <a:latin typeface="Symbol" panose="05050102010706020507" pitchFamily="18" charset="2"/>
              </a:rPr>
              <a:t>p:</a:t>
            </a:r>
            <a:endParaRPr lang="en-GB" dirty="0"/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r>
              <a:rPr lang="en-US" dirty="0"/>
              <a:t>For each action a </a:t>
            </a:r>
            <a:r>
              <a:rPr lang="en-GB" dirty="0">
                <a:latin typeface="Symbol" panose="05050102010706020507" pitchFamily="18" charset="2"/>
              </a:rPr>
              <a:t>Î</a:t>
            </a:r>
            <a:r>
              <a:rPr lang="en-US" dirty="0"/>
              <a:t> A:</a:t>
            </a:r>
          </a:p>
          <a:p>
            <a:pPr lvl="1"/>
            <a:r>
              <a:rPr lang="en-US" dirty="0">
                <a:solidFill>
                  <a:srgbClr val="E46C0A"/>
                </a:solidFill>
              </a:rPr>
              <a:t>Simulate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K episodes from current state </a:t>
            </a:r>
            <a:r>
              <a:rPr lang="en-US" i="1" dirty="0"/>
              <a:t>S</a:t>
            </a:r>
            <a:r>
              <a:rPr lang="en-US" i="1" baseline="-25000" dirty="0"/>
              <a:t>t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Each episode is run until reaching a terminal state </a:t>
            </a:r>
            <a:r>
              <a:rPr lang="en-US" i="1" dirty="0">
                <a:sym typeface="Wingdings" panose="05000000000000000000" pitchFamily="2" charset="2"/>
              </a:rPr>
              <a:t>S</a:t>
            </a:r>
            <a:r>
              <a:rPr lang="en-US" i="1" baseline="-25000" dirty="0">
                <a:sym typeface="Wingdings" panose="05000000000000000000" pitchFamily="2" charset="2"/>
              </a:rPr>
              <a:t>T</a:t>
            </a:r>
            <a:r>
              <a:rPr lang="en-US" dirty="0">
                <a:sym typeface="Wingdings" panose="05000000000000000000" pitchFamily="2" charset="2"/>
              </a:rPr>
              <a:t>, with an associated reward</a:t>
            </a:r>
            <a:r>
              <a:rPr lang="en-US" i="1" dirty="0">
                <a:sym typeface="Wingdings" panose="05000000000000000000" pitchFamily="2" charset="2"/>
              </a:rPr>
              <a:t> R</a:t>
            </a:r>
            <a:r>
              <a:rPr lang="en-US" i="1" baseline="-25000" dirty="0">
                <a:sym typeface="Wingdings" panose="05000000000000000000" pitchFamily="2" charset="2"/>
              </a:rPr>
              <a:t>T</a:t>
            </a:r>
            <a:r>
              <a:rPr lang="en-US" i="1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(or a number of moves is reached).</a:t>
            </a:r>
            <a:endParaRPr lang="en-US" dirty="0"/>
          </a:p>
          <a:p>
            <a:pPr lvl="1"/>
            <a:r>
              <a:rPr lang="en-US" dirty="0">
                <a:sym typeface="Wingdings" panose="05000000000000000000" pitchFamily="2" charset="2"/>
              </a:rPr>
              <a:t>Compute Mean/Expected Return for each action (Monte Carlo evaluation)</a:t>
            </a: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Build a search tree containing visited states and actions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/>
              <a:t>Recommendation Policy: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Select action to apply with highest Expected Return 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	(greedy recommendation policy)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5419700"/>
            <a:ext cx="3571524" cy="63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16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Simulation-Based Search: Building a tree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8241"/>
            <a:ext cx="8229600" cy="568863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Applying and UCB policy, adding a node (state) at each iteration, the tree grows asymmetrically, towards the most promising parts of the search space.</a:t>
            </a: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is, however, limited by how far can we look ahead into the future (less than with random roll-outs outside the tree – the tree would be too big!).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08" y="2434480"/>
            <a:ext cx="7236296" cy="306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6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Carlo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3384"/>
            <a:ext cx="8229600" cy="554461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Adding Monte Carlo simulations (or roll-outs) after adding a new node to the tree: </a:t>
            </a:r>
            <a:r>
              <a:rPr lang="en-GB" dirty="0">
                <a:solidFill>
                  <a:srgbClr val="E46C0A"/>
                </a:solidFill>
              </a:rPr>
              <a:t>Monte Carlo Tree Search.</a:t>
            </a: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r>
              <a:rPr lang="en-GB" dirty="0"/>
              <a:t>2 different policies are used on each episode:</a:t>
            </a:r>
            <a:endParaRPr lang="en-US" dirty="0"/>
          </a:p>
          <a:p>
            <a:pPr lvl="1"/>
            <a:r>
              <a:rPr lang="en-US" dirty="0">
                <a:solidFill>
                  <a:srgbClr val="E46C0A"/>
                </a:solidFill>
              </a:rPr>
              <a:t>Tree Policy: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b="1" dirty="0"/>
              <a:t>Improves</a:t>
            </a:r>
            <a:r>
              <a:rPr lang="en-US" dirty="0"/>
              <a:t> on each iteration. It is used while the simulation is </a:t>
            </a:r>
            <a:r>
              <a:rPr lang="en-US" sz="2600" dirty="0">
                <a:solidFill>
                  <a:srgbClr val="E46C0A"/>
                </a:solidFill>
              </a:rPr>
              <a:t>in the tree</a:t>
            </a:r>
            <a:r>
              <a:rPr lang="en-US" dirty="0"/>
              <a:t>. Some naming </a:t>
            </a:r>
            <a:r>
              <a:rPr lang="en-US" i="1" dirty="0"/>
              <a:t>conventions</a:t>
            </a:r>
            <a:r>
              <a:rPr lang="en-US" dirty="0"/>
              <a:t>:</a:t>
            </a:r>
          </a:p>
          <a:p>
            <a:pPr lvl="2"/>
            <a:r>
              <a:rPr lang="en-US" i="1" dirty="0">
                <a:solidFill>
                  <a:srgbClr val="E46C0A"/>
                </a:solidFill>
              </a:rPr>
              <a:t>UCT </a:t>
            </a:r>
            <a:r>
              <a:rPr lang="en-US" dirty="0">
                <a:solidFill>
                  <a:srgbClr val="E46C0A"/>
                </a:solidFill>
              </a:rPr>
              <a:t>Algorithm</a:t>
            </a:r>
            <a:r>
              <a:rPr lang="en-US" i="1" dirty="0">
                <a:solidFill>
                  <a:srgbClr val="0000FF"/>
                </a:solidFill>
              </a:rPr>
              <a:t>: </a:t>
            </a:r>
            <a:r>
              <a:rPr lang="en-US" dirty="0"/>
              <a:t>MCTS with </a:t>
            </a:r>
            <a:r>
              <a:rPr lang="en-US" dirty="0">
                <a:solidFill>
                  <a:srgbClr val="E46C0A"/>
                </a:solidFill>
              </a:rPr>
              <a:t>any </a:t>
            </a:r>
            <a:r>
              <a:rPr lang="en-US" dirty="0"/>
              <a:t>UCB tree selection policy.</a:t>
            </a:r>
          </a:p>
          <a:p>
            <a:pPr lvl="2"/>
            <a:r>
              <a:rPr lang="en-US" i="1" dirty="0">
                <a:solidFill>
                  <a:srgbClr val="E46C0A"/>
                </a:solidFill>
              </a:rPr>
              <a:t>Plain UCT </a:t>
            </a:r>
            <a:r>
              <a:rPr lang="en-US" dirty="0">
                <a:solidFill>
                  <a:srgbClr val="E46C0A"/>
                </a:solidFill>
              </a:rPr>
              <a:t>Algorithm</a:t>
            </a:r>
            <a:r>
              <a:rPr lang="en-US" i="1" dirty="0">
                <a:solidFill>
                  <a:srgbClr val="0000FF"/>
                </a:solidFill>
              </a:rPr>
              <a:t>: </a:t>
            </a:r>
            <a:r>
              <a:rPr lang="en-US" dirty="0"/>
              <a:t>MCTS with UCB1 as tree selection policy.</a:t>
            </a:r>
          </a:p>
          <a:p>
            <a:pPr lvl="1"/>
            <a:r>
              <a:rPr lang="en-US" sz="2900" dirty="0">
                <a:solidFill>
                  <a:srgbClr val="E46C0A"/>
                </a:solidFill>
                <a:sym typeface="Wingdings" panose="05000000000000000000" pitchFamily="2" charset="2"/>
              </a:rPr>
              <a:t>Default Policy: </a:t>
            </a:r>
            <a:r>
              <a:rPr lang="en-US" dirty="0">
                <a:sym typeface="Wingdings" panose="05000000000000000000" pitchFamily="2" charset="2"/>
              </a:rPr>
              <a:t>It is </a:t>
            </a:r>
            <a:r>
              <a:rPr lang="en-US" b="1" dirty="0">
                <a:sym typeface="Wingdings" panose="05000000000000000000" pitchFamily="2" charset="2"/>
              </a:rPr>
              <a:t>fixed</a:t>
            </a:r>
            <a:r>
              <a:rPr lang="en-US" dirty="0">
                <a:sym typeface="Wingdings" panose="05000000000000000000" pitchFamily="2" charset="2"/>
              </a:rPr>
              <a:t> through all iterations. It is used while the simulation is </a:t>
            </a:r>
            <a:r>
              <a:rPr lang="en-US" sz="2100" dirty="0">
                <a:solidFill>
                  <a:srgbClr val="E46C0A"/>
                </a:solidFill>
                <a:sym typeface="Wingdings" panose="05000000000000000000" pitchFamily="2" charset="2"/>
              </a:rPr>
              <a:t>outside the tree</a:t>
            </a:r>
            <a:r>
              <a:rPr lang="en-US" dirty="0">
                <a:sym typeface="Wingdings" panose="05000000000000000000" pitchFamily="2" charset="2"/>
              </a:rPr>
              <a:t>. Picks actions randomly.</a:t>
            </a:r>
            <a:endParaRPr lang="en-US" dirty="0"/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On each iteration: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Q(</a:t>
            </a:r>
            <a:r>
              <a:rPr lang="en-US" dirty="0" err="1">
                <a:sym typeface="Wingdings" panose="05000000000000000000" pitchFamily="2" charset="2"/>
              </a:rPr>
              <a:t>s,a</a:t>
            </a:r>
            <a:r>
              <a:rPr lang="en-US" dirty="0">
                <a:sym typeface="Wingdings" panose="05000000000000000000" pitchFamily="2" charset="2"/>
              </a:rPr>
              <a:t>) on each node of the tree is updated.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So do N(s) and N(</a:t>
            </a:r>
            <a:r>
              <a:rPr lang="en-US" dirty="0" err="1">
                <a:sym typeface="Wingdings" panose="05000000000000000000" pitchFamily="2" charset="2"/>
              </a:rPr>
              <a:t>s,a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Tree policy </a:t>
            </a:r>
            <a:r>
              <a:rPr lang="en-GB" dirty="0">
                <a:latin typeface="Symbol" panose="05050102010706020507" pitchFamily="18" charset="2"/>
              </a:rPr>
              <a:t>p</a:t>
            </a:r>
            <a:r>
              <a:rPr lang="en-US" dirty="0">
                <a:sym typeface="Wingdings" panose="05000000000000000000" pitchFamily="2" charset="2"/>
              </a:rPr>
              <a:t> is based on Q (i.e., UCB, UCB1): </a:t>
            </a:r>
            <a:r>
              <a:rPr lang="en-US" sz="2900" dirty="0">
                <a:solidFill>
                  <a:srgbClr val="E46C0A"/>
                </a:solidFill>
                <a:sym typeface="Wingdings" panose="05000000000000000000" pitchFamily="2" charset="2"/>
              </a:rPr>
              <a:t>improves</a:t>
            </a:r>
            <a:r>
              <a:rPr lang="en-US" sz="4600" dirty="0">
                <a:solidFill>
                  <a:srgbClr val="E46C0A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on each iteration!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Converges to optimal search tree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681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Carlo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2978"/>
            <a:ext cx="8229600" cy="554461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4 Steps: Repeated iteratively during K episodes.</a:t>
            </a: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endParaRPr lang="en-GB" sz="2000" b="1" dirty="0">
              <a:solidFill>
                <a:srgbClr val="0000FF"/>
              </a:solidFill>
            </a:endParaRPr>
          </a:p>
          <a:p>
            <a:r>
              <a:rPr lang="en-GB" sz="2000" b="1" dirty="0">
                <a:solidFill>
                  <a:srgbClr val="E46C0A"/>
                </a:solidFill>
              </a:rPr>
              <a:t>1. Tree selection: </a:t>
            </a:r>
            <a:r>
              <a:rPr lang="en-GB" sz="2000" dirty="0"/>
              <a:t>Following the </a:t>
            </a:r>
            <a:r>
              <a:rPr lang="en-GB" sz="2000" b="1" dirty="0"/>
              <a:t>tree policy </a:t>
            </a:r>
            <a:r>
              <a:rPr lang="en-GB" sz="2000" dirty="0"/>
              <a:t>(i.e. UCB1), navigate the tree until reaching a node with at least one child state </a:t>
            </a:r>
            <a:r>
              <a:rPr lang="en-GB" sz="2000" b="1" dirty="0"/>
              <a:t>not</a:t>
            </a:r>
            <a:r>
              <a:rPr lang="en-GB" sz="2000" dirty="0"/>
              <a:t> in the tree (this is, not all actions have been picked from that state in the tree).</a:t>
            </a:r>
            <a:endParaRPr lang="en-US" sz="2000" dirty="0"/>
          </a:p>
          <a:p>
            <a:r>
              <a:rPr lang="en-US" sz="2000" b="1" dirty="0">
                <a:solidFill>
                  <a:srgbClr val="E46C0A"/>
                </a:solidFill>
                <a:sym typeface="Wingdings" panose="05000000000000000000" pitchFamily="2" charset="2"/>
              </a:rPr>
              <a:t>2. Expansion: </a:t>
            </a:r>
            <a:r>
              <a:rPr lang="en-US" sz="2000" dirty="0">
                <a:sym typeface="Wingdings" panose="05000000000000000000" pitchFamily="2" charset="2"/>
              </a:rPr>
              <a:t>Add a new node in the tree, as a child of the node reached in the tree selection step.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858417"/>
            <a:ext cx="4287873" cy="301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3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Carlo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353"/>
            <a:ext cx="8229600" cy="554461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4 Steps: Repeated iteratively during K episodes.</a:t>
            </a: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r>
              <a:rPr lang="en-GB" sz="2000" b="1" dirty="0">
                <a:solidFill>
                  <a:srgbClr val="E46C0A"/>
                </a:solidFill>
              </a:rPr>
              <a:t>3. Monte Carlo simulation: </a:t>
            </a:r>
            <a:r>
              <a:rPr lang="en-GB" sz="2000" dirty="0"/>
              <a:t>Following the </a:t>
            </a:r>
            <a:r>
              <a:rPr lang="en-GB" sz="2000" b="1" dirty="0"/>
              <a:t>default policy </a:t>
            </a:r>
            <a:r>
              <a:rPr lang="en-GB" sz="2000" dirty="0"/>
              <a:t>(picking actions uniformly at random), advance the state until a terminal state (game end) or a pre-defined maximum number of steps. The state at the end of the simulation is evaluated (this is, retrieve </a:t>
            </a:r>
            <a:r>
              <a:rPr lang="en-GB" sz="2000" b="1" dirty="0">
                <a:solidFill>
                  <a:srgbClr val="E46C0A"/>
                </a:solidFill>
              </a:rPr>
              <a:t>R</a:t>
            </a:r>
            <a:r>
              <a:rPr lang="en-GB" sz="2000" b="1" baseline="-25000" dirty="0">
                <a:solidFill>
                  <a:srgbClr val="E46C0A"/>
                </a:solidFill>
              </a:rPr>
              <a:t>T</a:t>
            </a:r>
            <a:r>
              <a:rPr lang="en-GB" sz="2000" dirty="0"/>
              <a:t>).</a:t>
            </a:r>
          </a:p>
          <a:p>
            <a:r>
              <a:rPr lang="en-US" sz="2000" b="1" dirty="0">
                <a:solidFill>
                  <a:srgbClr val="E46C0A"/>
                </a:solidFill>
                <a:sym typeface="Wingdings" panose="05000000000000000000" pitchFamily="2" charset="2"/>
              </a:rPr>
              <a:t>4. Back-propagation: </a:t>
            </a:r>
            <a:r>
              <a:rPr lang="en-US" sz="2000" dirty="0">
                <a:sym typeface="Wingdings" panose="05000000000000000000" pitchFamily="2" charset="2"/>
              </a:rPr>
              <a:t>Update the values of Q(</a:t>
            </a:r>
            <a:r>
              <a:rPr lang="en-US" sz="2000" dirty="0" err="1">
                <a:sym typeface="Wingdings" panose="05000000000000000000" pitchFamily="2" charset="2"/>
              </a:rPr>
              <a:t>s,a</a:t>
            </a:r>
            <a:r>
              <a:rPr lang="en-US" sz="2000" dirty="0">
                <a:sym typeface="Wingdings" panose="05000000000000000000" pitchFamily="2" charset="2"/>
              </a:rPr>
              <a:t>), N(s) and N(</a:t>
            </a:r>
            <a:r>
              <a:rPr lang="en-US" sz="2000" dirty="0" err="1">
                <a:sym typeface="Wingdings" panose="05000000000000000000" pitchFamily="2" charset="2"/>
              </a:rPr>
              <a:t>s,a</a:t>
            </a:r>
            <a:r>
              <a:rPr lang="en-US" sz="2000" dirty="0">
                <a:sym typeface="Wingdings" panose="05000000000000000000" pitchFamily="2" charset="2"/>
              </a:rPr>
              <a:t>) of the nodes visited in the tree during steps 1 and 2. 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794917"/>
            <a:ext cx="4287873" cy="301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22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Advantages of Monte Carlo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0603"/>
            <a:ext cx="8229600" cy="554461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Highly selective best-first search.</a:t>
            </a:r>
          </a:p>
          <a:p>
            <a:r>
              <a:rPr lang="en-GB" dirty="0">
                <a:sym typeface="Wingdings" panose="05000000000000000000" pitchFamily="2" charset="2"/>
              </a:rPr>
              <a:t>Evaluates states dynamically (not like Dynamic Programming).</a:t>
            </a:r>
          </a:p>
          <a:p>
            <a:r>
              <a:rPr lang="en-GB" dirty="0">
                <a:sym typeface="Wingdings" panose="05000000000000000000" pitchFamily="2" charset="2"/>
              </a:rPr>
              <a:t>Uses samples to break the curse of dimensionality.</a:t>
            </a:r>
          </a:p>
          <a:p>
            <a:r>
              <a:rPr lang="en-GB" dirty="0">
                <a:sym typeface="Wingdings" panose="05000000000000000000" pitchFamily="2" charset="2"/>
              </a:rPr>
              <a:t>Works in black-box models (only needs samples).</a:t>
            </a:r>
          </a:p>
          <a:p>
            <a:r>
              <a:rPr lang="en-GB" dirty="0">
                <a:sym typeface="Wingdings" panose="05000000000000000000" pitchFamily="2" charset="2"/>
              </a:rPr>
              <a:t>It is computationally efficient (good for real-time games).</a:t>
            </a:r>
          </a:p>
          <a:p>
            <a:r>
              <a:rPr lang="en-GB" dirty="0">
                <a:sym typeface="Wingdings" panose="05000000000000000000" pitchFamily="2" charset="2"/>
              </a:rPr>
              <a:t>It is </a:t>
            </a:r>
            <a:r>
              <a:rPr lang="en-GB" i="1" dirty="0">
                <a:sym typeface="Wingdings" panose="05000000000000000000" pitchFamily="2" charset="2"/>
              </a:rPr>
              <a:t>anytime</a:t>
            </a:r>
            <a:r>
              <a:rPr lang="en-GB" dirty="0">
                <a:sym typeface="Wingdings" panose="05000000000000000000" pitchFamily="2" charset="2"/>
              </a:rPr>
              <a:t>: it can be stopped at any value of K and return an action from the root at any moment in time.</a:t>
            </a:r>
          </a:p>
          <a:p>
            <a:r>
              <a:rPr lang="en-GB" dirty="0">
                <a:sym typeface="Wingdings" panose="05000000000000000000" pitchFamily="2" charset="2"/>
              </a:rPr>
              <a:t>It is </a:t>
            </a:r>
            <a:r>
              <a:rPr lang="en-GB" i="1" dirty="0">
                <a:sym typeface="Wingdings" panose="05000000000000000000" pitchFamily="2" charset="2"/>
              </a:rPr>
              <a:t>parallelizable</a:t>
            </a:r>
            <a:r>
              <a:rPr lang="en-GB" dirty="0">
                <a:sym typeface="Wingdings" panose="05000000000000000000" pitchFamily="2" charset="2"/>
              </a:rPr>
              <a:t>: run multiple iterations in parallel.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9101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092" y="274638"/>
            <a:ext cx="8229600" cy="1143000"/>
          </a:xfrm>
        </p:spPr>
        <p:txBody>
          <a:bodyPr/>
          <a:lstStyle/>
          <a:p>
            <a:r>
              <a:rPr lang="en-US" dirty="0"/>
              <a:t>MCTS: Implementation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66875"/>
            <a:ext cx="8229600" cy="42393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Depending on your implementation, you may end up using one more than another:</a:t>
            </a:r>
          </a:p>
          <a:p>
            <a:r>
              <a:rPr lang="en-US" sz="2000" dirty="0"/>
              <a:t>Closed-loop approach: the nodes in the tree store the state reached at that position in the tree.</a:t>
            </a:r>
          </a:p>
          <a:p>
            <a:pPr lvl="1"/>
            <a:r>
              <a:rPr lang="en-US" sz="1800" dirty="0"/>
              <a:t>During the Tree Selection step, no need to call Advance. We already have the next state in the child node.</a:t>
            </a:r>
          </a:p>
          <a:p>
            <a:pPr lvl="1"/>
            <a:r>
              <a:rPr lang="en-US" sz="1800" dirty="0"/>
              <a:t>During the Expansion phase, call Copy to store the returned state on the new node.</a:t>
            </a:r>
          </a:p>
          <a:p>
            <a:pPr lvl="1"/>
            <a:r>
              <a:rPr lang="en-US" sz="1800" dirty="0"/>
              <a:t>Advance is used during the Monte Carlo Simulation.</a:t>
            </a:r>
          </a:p>
          <a:p>
            <a:r>
              <a:rPr lang="en-US" sz="2000" dirty="0"/>
              <a:t>Open loop approach: the nodes in the tree </a:t>
            </a:r>
            <a:r>
              <a:rPr lang="en-US" sz="2000" b="1" dirty="0"/>
              <a:t>do not </a:t>
            </a:r>
            <a:r>
              <a:rPr lang="en-US" sz="2000" dirty="0"/>
              <a:t>store the states.</a:t>
            </a:r>
          </a:p>
          <a:p>
            <a:pPr lvl="1"/>
            <a:r>
              <a:rPr lang="en-US" sz="1800" dirty="0"/>
              <a:t>At the beginning of each iteration,  Copy the current state, and keep the copy until reaching the end of the Monte Carlo simulation step.</a:t>
            </a:r>
          </a:p>
          <a:p>
            <a:pPr lvl="1"/>
            <a:r>
              <a:rPr lang="en-US" sz="1800" dirty="0"/>
              <a:t>For all Tree Selection, Expansion and Monte Carlo simulation, use Advance to modify the copy of the state until the end of the simulation.</a:t>
            </a:r>
          </a:p>
          <a:p>
            <a:pPr lvl="1"/>
            <a:r>
              <a:rPr lang="en-US" sz="1800" dirty="0"/>
              <a:t>The nodes of the tree only keep the statistics (Q(</a:t>
            </a:r>
            <a:r>
              <a:rPr lang="en-US" sz="1800" dirty="0" err="1"/>
              <a:t>s,a</a:t>
            </a:r>
            <a:r>
              <a:rPr lang="en-US" sz="1800" dirty="0"/>
              <a:t>), N(s), N(</a:t>
            </a:r>
            <a:r>
              <a:rPr lang="en-US" sz="1800" dirty="0" err="1"/>
              <a:t>s,a</a:t>
            </a:r>
            <a:r>
              <a:rPr lang="en-US" sz="1800" dirty="0"/>
              <a:t>)), not the states.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66508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versus Closed Loop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770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What is better? Depends…</a:t>
            </a:r>
          </a:p>
          <a:p>
            <a:r>
              <a:rPr lang="en-US" dirty="0">
                <a:solidFill>
                  <a:srgbClr val="E46C0A"/>
                </a:solidFill>
              </a:rPr>
              <a:t>Efficiency </a:t>
            </a:r>
            <a:r>
              <a:rPr lang="en-US" dirty="0"/>
              <a:t>and cost of each operation.</a:t>
            </a:r>
          </a:p>
          <a:p>
            <a:r>
              <a:rPr lang="en-US" dirty="0" err="1">
                <a:solidFill>
                  <a:srgbClr val="E46C0A"/>
                </a:solidFill>
                <a:sym typeface="Wingdings" panose="05000000000000000000" pitchFamily="2" charset="2"/>
              </a:rPr>
              <a:t>Stochasticity</a:t>
            </a:r>
            <a:r>
              <a:rPr lang="en-US" dirty="0">
                <a:solidFill>
                  <a:srgbClr val="E46C0A"/>
                </a:solidFill>
                <a:sym typeface="Wingdings" panose="05000000000000000000" pitchFamily="2" charset="2"/>
              </a:rPr>
              <a:t>: </a:t>
            </a:r>
            <a:r>
              <a:rPr lang="en-US" dirty="0">
                <a:sym typeface="Wingdings" panose="05000000000000000000" pitchFamily="2" charset="2"/>
              </a:rPr>
              <a:t>when Advance() from (s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US" dirty="0">
                <a:sym typeface="Wingdings" panose="05000000000000000000" pitchFamily="2" charset="2"/>
              </a:rPr>
              <a:t>,a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US" dirty="0">
                <a:sym typeface="Wingdings" panose="05000000000000000000" pitchFamily="2" charset="2"/>
              </a:rPr>
              <a:t>) does not always returns exactly the same state (i.e. imagine an element in the game that moves randomly, not under the control of the player).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In closed loop, once the state is stored, it remains unchanged.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The advance() call might have been lucky… or unlucky.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In any case, the state obtained during the expansion phase is only one of the possible states reachable at that position in the tree.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In open loop, only statistics on the nodes.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Advance is used at each step during the tree policy.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The statistics represent better the truly distribution of the states on that node.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If the game is deterministic, open loop </a:t>
            </a:r>
            <a:r>
              <a:rPr lang="en-GB" dirty="0">
                <a:latin typeface="Symbol" panose="05050102010706020507" pitchFamily="18" charset="2"/>
              </a:rPr>
              <a:t>º</a:t>
            </a:r>
            <a:r>
              <a:rPr lang="en-GB" dirty="0"/>
              <a:t> closed loop.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If the game is stochastic, open loop is more accurate.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092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Monte Carlo Tree Search</a:t>
            </a:r>
          </a:p>
          <a:p>
            <a:r>
              <a:rPr lang="en-US" b="1" dirty="0"/>
              <a:t>A case study: PTSP</a:t>
            </a:r>
          </a:p>
        </p:txBody>
      </p:sp>
    </p:spTree>
    <p:extLst>
      <p:ext uri="{BB962C8B-B14F-4D97-AF65-F5344CB8AC3E}">
        <p14:creationId xmlns:p14="http://schemas.microsoft.com/office/powerpoint/2010/main" val="3734221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The Physical Travelling Salesman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578" y="2214563"/>
            <a:ext cx="8229600" cy="532656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/>
              <a:t>Travelling Salesman Problem: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19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710758"/>
            <a:ext cx="2644195" cy="16497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2256" y="3129673"/>
            <a:ext cx="3866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E46C0A"/>
                </a:solidFill>
              </a:rPr>
              <a:t>Turn it into a real-time game!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575" y="4092319"/>
            <a:ext cx="249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GB" dirty="0"/>
              <a:t>Drive a ship.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29883" y="4092319"/>
            <a:ext cx="2137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GB" dirty="0"/>
              <a:t>In a maze.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624" y="4660494"/>
            <a:ext cx="1873705" cy="1744140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softEdge rad="254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75" y="4683770"/>
            <a:ext cx="2184169" cy="171232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867068" y="4117722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GB" dirty="0"/>
              <a:t>With constraints: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76056" y="4521119"/>
            <a:ext cx="4067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-285750">
              <a:lnSpc>
                <a:spcPct val="150000"/>
              </a:lnSpc>
              <a:buBlip>
                <a:blip r:embed="rId6"/>
              </a:buBlip>
            </a:pPr>
            <a:r>
              <a:rPr lang="en-GB" dirty="0"/>
              <a:t>10 waypoints to reach.</a:t>
            </a:r>
          </a:p>
          <a:p>
            <a:pPr marL="0" lvl="1" indent="-285750">
              <a:lnSpc>
                <a:spcPct val="150000"/>
              </a:lnSpc>
              <a:buBlip>
                <a:blip r:embed="rId6"/>
              </a:buBlip>
            </a:pPr>
            <a:r>
              <a:rPr lang="en-GB" dirty="0"/>
              <a:t>1000 steps to visit next waypoint.</a:t>
            </a:r>
          </a:p>
          <a:p>
            <a:pPr marL="0" lvl="1" indent="-285750">
              <a:lnSpc>
                <a:spcPct val="150000"/>
              </a:lnSpc>
              <a:buBlip>
                <a:blip r:embed="rId6"/>
              </a:buBlip>
            </a:pPr>
            <a:r>
              <a:rPr lang="en-GB" dirty="0"/>
              <a:t>40ms to decide an action.</a:t>
            </a:r>
          </a:p>
          <a:p>
            <a:pPr marL="0" lvl="1" indent="-285750">
              <a:lnSpc>
                <a:spcPct val="150000"/>
              </a:lnSpc>
              <a:buBlip>
                <a:blip r:embed="rId6"/>
              </a:buBlip>
            </a:pPr>
            <a:r>
              <a:rPr lang="en-GB" dirty="0"/>
              <a:t>1s initialization.</a:t>
            </a:r>
          </a:p>
        </p:txBody>
      </p:sp>
    </p:spTree>
    <p:extLst>
      <p:ext uri="{BB962C8B-B14F-4D97-AF65-F5344CB8AC3E}">
        <p14:creationId xmlns:p14="http://schemas.microsoft.com/office/powerpoint/2010/main" val="161255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  <p:bldP spid="12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Monte Carlo Tree Search</a:t>
            </a:r>
          </a:p>
          <a:p>
            <a:r>
              <a:rPr lang="en-US" dirty="0"/>
              <a:t>A case study: PTSP</a:t>
            </a:r>
          </a:p>
        </p:txBody>
      </p:sp>
    </p:spTree>
    <p:extLst>
      <p:ext uri="{BB962C8B-B14F-4D97-AF65-F5344CB8AC3E}">
        <p14:creationId xmlns:p14="http://schemas.microsoft.com/office/powerpoint/2010/main" val="1053955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The Physical Travelling Salesman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02667" cy="4525963"/>
          </a:xfrm>
        </p:spPr>
        <p:txBody>
          <a:bodyPr/>
          <a:lstStyle/>
          <a:p>
            <a:r>
              <a:rPr lang="en-GB" sz="2400" dirty="0"/>
              <a:t>Features some aspects of modern video games:</a:t>
            </a:r>
          </a:p>
          <a:p>
            <a:pPr lvl="1"/>
            <a:endParaRPr lang="en-GB" sz="2000" dirty="0"/>
          </a:p>
          <a:p>
            <a:pPr lvl="1"/>
            <a:r>
              <a:rPr lang="en-GB" sz="2000" dirty="0" err="1"/>
              <a:t>Pathfinding</a:t>
            </a:r>
            <a:r>
              <a:rPr lang="en-GB" sz="2000" dirty="0"/>
              <a:t>.</a:t>
            </a:r>
          </a:p>
          <a:p>
            <a:pPr lvl="1"/>
            <a:r>
              <a:rPr lang="en-GB" sz="2000" dirty="0"/>
              <a:t>Real-time game.</a:t>
            </a:r>
          </a:p>
          <a:p>
            <a:pPr marL="457200" lvl="1" indent="0">
              <a:buNone/>
            </a:pPr>
            <a:endParaRPr lang="en-GB" sz="2000" dirty="0"/>
          </a:p>
          <a:p>
            <a:r>
              <a:rPr lang="en-GB" sz="2400" dirty="0"/>
              <a:t>Competitions.</a:t>
            </a:r>
          </a:p>
          <a:p>
            <a:pPr lvl="1"/>
            <a:r>
              <a:rPr lang="en-GB" sz="2000" dirty="0">
                <a:hlinkClick r:id="rId4"/>
              </a:rPr>
              <a:t>www.ptsp-game.net</a:t>
            </a:r>
            <a:r>
              <a:rPr lang="en-GB" sz="2000" dirty="0"/>
              <a:t> (expired)</a:t>
            </a:r>
          </a:p>
          <a:p>
            <a:pPr lvl="1"/>
            <a:r>
              <a:rPr lang="en-GB" sz="2000" dirty="0"/>
              <a:t>WCCI/CIG 2012, CIG 2013</a:t>
            </a:r>
          </a:p>
          <a:p>
            <a:pPr lvl="2"/>
            <a:r>
              <a:rPr lang="en-GB" sz="1600" dirty="0"/>
              <a:t>Winner: MCTS.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20</a:t>
            </a:fld>
            <a:endParaRPr lang="en-GB"/>
          </a:p>
        </p:txBody>
      </p:sp>
      <p:pic>
        <p:nvPicPr>
          <p:cNvPr id="5" name="greedy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76056" y="2276872"/>
            <a:ext cx="3625687" cy="3777814"/>
          </a:xfrm>
          <a:prstGeom prst="rect">
            <a:avLst/>
          </a:prstGeom>
          <a:effectLst>
            <a:glow rad="127000">
              <a:srgbClr val="00B0F0"/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63102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The PTSP Framework -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9682"/>
          </a:xfrm>
        </p:spPr>
        <p:txBody>
          <a:bodyPr>
            <a:noAutofit/>
          </a:bodyPr>
          <a:lstStyle/>
          <a:p>
            <a:r>
              <a:rPr lang="en-US" sz="2400" dirty="0"/>
              <a:t>The code provided (see </a:t>
            </a:r>
            <a:r>
              <a:rPr lang="en-US" sz="2400" dirty="0" err="1"/>
              <a:t>github</a:t>
            </a:r>
            <a:r>
              <a:rPr lang="en-US" sz="2400" dirty="0"/>
              <a:t>, in code/</a:t>
            </a:r>
            <a:r>
              <a:rPr lang="en-US" sz="2400" dirty="0" err="1"/>
              <a:t>ptsp</a:t>
            </a:r>
            <a:r>
              <a:rPr lang="en-US" sz="2400" dirty="0"/>
              <a:t>/*) to create controllers is divided into Java packages. These include:</a:t>
            </a:r>
          </a:p>
          <a:p>
            <a:pPr lvl="1"/>
            <a:r>
              <a:rPr lang="en-US" sz="2000" i="1" dirty="0"/>
              <a:t>controller</a:t>
            </a:r>
            <a:r>
              <a:rPr lang="en-US" sz="2000" dirty="0"/>
              <a:t>: Controllers must be in a sub-package of this package:</a:t>
            </a:r>
          </a:p>
          <a:p>
            <a:pPr lvl="2"/>
            <a:r>
              <a:rPr lang="en-US" sz="1600" dirty="0"/>
              <a:t>Sample controllers: </a:t>
            </a:r>
            <a:r>
              <a:rPr lang="en-US" sz="1600" i="1" dirty="0" err="1"/>
              <a:t>random.RandomController</a:t>
            </a:r>
            <a:r>
              <a:rPr lang="en-US" sz="1600" i="1" dirty="0"/>
              <a:t>, </a:t>
            </a:r>
            <a:r>
              <a:rPr lang="en-US" sz="1600" i="1" dirty="0" err="1"/>
              <a:t>greedy.GreedyController</a:t>
            </a:r>
            <a:r>
              <a:rPr lang="en-US" sz="1600" i="1" dirty="0"/>
              <a:t>, </a:t>
            </a:r>
            <a:r>
              <a:rPr lang="en-US" sz="1600" i="1" dirty="0" err="1"/>
              <a:t>lineofsight.LineOfSight</a:t>
            </a:r>
            <a:r>
              <a:rPr lang="en-US" sz="1600" i="1" dirty="0"/>
              <a:t> and </a:t>
            </a:r>
            <a:r>
              <a:rPr lang="en-US" sz="1600" i="1" dirty="0" err="1"/>
              <a:t>WoxController.WoxController</a:t>
            </a:r>
            <a:r>
              <a:rPr lang="en-US" sz="1600" i="1" dirty="0"/>
              <a:t> are.</a:t>
            </a:r>
          </a:p>
          <a:p>
            <a:pPr lvl="2"/>
            <a:r>
              <a:rPr lang="en-US" sz="1600" dirty="0"/>
              <a:t>This package also contains controllers you’ll be working with today</a:t>
            </a:r>
          </a:p>
          <a:p>
            <a:pPr lvl="3"/>
            <a:r>
              <a:rPr lang="en-US" sz="1600" i="1" dirty="0" err="1"/>
              <a:t>simpleGA.GAController</a:t>
            </a:r>
            <a:endParaRPr lang="en-US" sz="1600" i="1" dirty="0"/>
          </a:p>
          <a:p>
            <a:pPr lvl="3"/>
            <a:r>
              <a:rPr lang="en-US" sz="1600" i="1" dirty="0" err="1"/>
              <a:t>mcts.MCTSController</a:t>
            </a:r>
            <a:endParaRPr lang="en-US" sz="1600" i="1" dirty="0"/>
          </a:p>
          <a:p>
            <a:pPr lvl="3"/>
            <a:endParaRPr lang="en-US" sz="1400" dirty="0"/>
          </a:p>
          <a:p>
            <a:pPr lvl="1"/>
            <a:r>
              <a:rPr lang="en-US" sz="2000" dirty="0"/>
              <a:t>framework. This package contains all the code for the game.</a:t>
            </a:r>
          </a:p>
          <a:p>
            <a:pPr lvl="2"/>
            <a:r>
              <a:rPr lang="en-US" sz="1600" dirty="0"/>
              <a:t>core: Core code of the game.</a:t>
            </a:r>
          </a:p>
          <a:p>
            <a:pPr lvl="2"/>
            <a:r>
              <a:rPr lang="en-US" sz="1600" dirty="0"/>
              <a:t>graph: Code for path finding.</a:t>
            </a:r>
          </a:p>
          <a:p>
            <a:pPr lvl="2"/>
            <a:r>
              <a:rPr lang="en-US" sz="1600" dirty="0" err="1"/>
              <a:t>utils</a:t>
            </a:r>
            <a:r>
              <a:rPr lang="en-US" sz="1600" dirty="0"/>
              <a:t>: Includes useful classes.</a:t>
            </a:r>
          </a:p>
          <a:p>
            <a:pPr lvl="2"/>
            <a:r>
              <a:rPr lang="en-US" sz="1600" dirty="0"/>
              <a:t>classes </a:t>
            </a:r>
            <a:r>
              <a:rPr lang="en-US" sz="1600" dirty="0" err="1"/>
              <a:t>ExecSync</a:t>
            </a:r>
            <a:r>
              <a:rPr lang="en-US" sz="1600" dirty="0"/>
              <a:t>, </a:t>
            </a:r>
            <a:r>
              <a:rPr lang="en-US" sz="1600" dirty="0" err="1"/>
              <a:t>ExecReplay</a:t>
            </a:r>
            <a:r>
              <a:rPr lang="en-US" sz="1600" dirty="0"/>
              <a:t>, </a:t>
            </a:r>
            <a:r>
              <a:rPr lang="en-US" sz="1600" dirty="0" err="1"/>
              <a:t>ExecFromData</a:t>
            </a:r>
            <a:r>
              <a:rPr lang="en-US" sz="1600" dirty="0"/>
              <a:t>: Executes a controller in different execution modes.</a:t>
            </a:r>
          </a:p>
        </p:txBody>
      </p:sp>
    </p:spTree>
    <p:extLst>
      <p:ext uri="{BB962C8B-B14F-4D97-AF65-F5344CB8AC3E}">
        <p14:creationId xmlns:p14="http://schemas.microsoft.com/office/powerpoint/2010/main" val="1350965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PTSP Framework -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framework.ExecSync.java</a:t>
            </a:r>
            <a:r>
              <a:rPr lang="en-US" dirty="0"/>
              <a:t>: To execute one or several maps, with and without visuals:</a:t>
            </a:r>
          </a:p>
          <a:p>
            <a:pPr lvl="1"/>
            <a:r>
              <a:rPr lang="en-US" dirty="0"/>
              <a:t>Mode 1: executes several games, N times each, getting a summary of results at the end.</a:t>
            </a:r>
          </a:p>
          <a:p>
            <a:pPr lvl="1"/>
            <a:r>
              <a:rPr lang="en-US" dirty="0"/>
              <a:t>Mode 2: runs once in a map.</a:t>
            </a:r>
          </a:p>
          <a:p>
            <a:pPr lvl="1"/>
            <a:r>
              <a:rPr lang="en-US" dirty="0"/>
              <a:t>Mode 3: human-player mode.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02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PTSP Framework – controllers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In order to create a controller for this game, the participant must write a Java class that extends </a:t>
            </a:r>
            <a:r>
              <a:rPr lang="en-US" i="1" dirty="0" err="1"/>
              <a:t>framework.core.Controller</a:t>
            </a:r>
            <a:r>
              <a:rPr lang="en-US" dirty="0"/>
              <a:t>. Two methods need to be implemented in this class: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public constructor that receives a game copy (class Game).</a:t>
            </a:r>
          </a:p>
          <a:p>
            <a:r>
              <a:rPr lang="en-US" dirty="0"/>
              <a:t>A function called </a:t>
            </a:r>
            <a:r>
              <a:rPr lang="en-US" dirty="0" err="1"/>
              <a:t>getAction</a:t>
            </a:r>
            <a:r>
              <a:rPr lang="en-US" dirty="0"/>
              <a:t>(), that returns an </a:t>
            </a:r>
            <a:r>
              <a:rPr lang="en-US" dirty="0" err="1"/>
              <a:t>int</a:t>
            </a:r>
            <a:r>
              <a:rPr lang="en-US" dirty="0"/>
              <a:t> and receives a game copy (Game class, again) and a long variable that indicates where the controller is due to respond with an action. This function will be called every execution cycle to retrieve an action from the controller. </a:t>
            </a:r>
          </a:p>
        </p:txBody>
      </p:sp>
    </p:spTree>
    <p:extLst>
      <p:ext uri="{BB962C8B-B14F-4D97-AF65-F5344CB8AC3E}">
        <p14:creationId xmlns:p14="http://schemas.microsoft.com/office/powerpoint/2010/main" val="1264847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PTSP Framework – 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17638"/>
            <a:ext cx="9144000" cy="5440362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b="1" dirty="0" err="1"/>
              <a:t>framework.core.Controller.ACTION_NO_FRONT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No rotation and no acceleration. </a:t>
            </a:r>
          </a:p>
          <a:p>
            <a:pPr marL="0" indent="0" algn="ctr">
              <a:buNone/>
            </a:pPr>
            <a:r>
              <a:rPr lang="en-US" dirty="0"/>
              <a:t>This is also the action applied if no response is received within the time given.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framework.core.Controller.ACTION_NO_LEFT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Left rotation but no acceleration.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framework.core.Controller.ACTION_NO_RIGHT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Right rotation but no acceleration.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framework.core.Controller.ACTION_THR_FRONT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No rotation, only forward acceleration.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framework.core.Controller.ACTION_THR_LEFT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Left rotation and acceleration.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framework.core.Controller.ACTION_THR_RIGHT</a:t>
            </a:r>
            <a:r>
              <a:rPr lang="en-US" b="1" dirty="0"/>
              <a:t>: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Right rotation and acceleration.</a:t>
            </a:r>
          </a:p>
        </p:txBody>
      </p:sp>
    </p:spTree>
    <p:extLst>
      <p:ext uri="{BB962C8B-B14F-4D97-AF65-F5344CB8AC3E}">
        <p14:creationId xmlns:p14="http://schemas.microsoft.com/office/powerpoint/2010/main" val="1362433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PTSP Framework – game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main class creates the game and the controller, using the appropriate constructor of this class, expecting a response in a specific time.</a:t>
            </a:r>
          </a:p>
          <a:p>
            <a:r>
              <a:rPr lang="en-US" dirty="0"/>
              <a:t>The main class executes the game loop, which calls the controller's method </a:t>
            </a:r>
            <a:r>
              <a:rPr lang="en-US" dirty="0" err="1"/>
              <a:t>getAction</a:t>
            </a:r>
            <a:r>
              <a:rPr lang="en-US" dirty="0"/>
              <a:t>() supplying a copy of the game and the time due to receive the action:</a:t>
            </a:r>
          </a:p>
          <a:p>
            <a:pPr lvl="1"/>
            <a:r>
              <a:rPr lang="en-US" dirty="0"/>
              <a:t>Reply in less than </a:t>
            </a:r>
            <a:r>
              <a:rPr lang="en-US" i="1" dirty="0" err="1"/>
              <a:t>PTSPConstants.ACTION_TIME_MS</a:t>
            </a:r>
            <a:r>
              <a:rPr lang="en-US" dirty="0"/>
              <a:t> (40ms), the action indicated is executed.</a:t>
            </a:r>
          </a:p>
          <a:p>
            <a:pPr lvl="1"/>
            <a:r>
              <a:rPr lang="en-US" dirty="0"/>
              <a:t>Reply after </a:t>
            </a:r>
            <a:r>
              <a:rPr lang="en-US" i="1" dirty="0" err="1"/>
              <a:t>PTSPConstants.ACTION_TIME_MS</a:t>
            </a:r>
            <a:r>
              <a:rPr lang="en-US" dirty="0"/>
              <a:t> and the default action (0: No acceleration and no rotation) is applied instead.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450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 few important functions are key in the implementation of controllers with forward model:</a:t>
            </a:r>
          </a:p>
          <a:p>
            <a:r>
              <a:rPr lang="en-GB" sz="2000" dirty="0">
                <a:solidFill>
                  <a:srgbClr val="E46C0A"/>
                </a:solidFill>
              </a:rPr>
              <a:t>function State Advance (State s</a:t>
            </a:r>
            <a:r>
              <a:rPr lang="en-GB" sz="2000" baseline="-25000" dirty="0">
                <a:solidFill>
                  <a:srgbClr val="E46C0A"/>
                </a:solidFill>
              </a:rPr>
              <a:t>1</a:t>
            </a:r>
            <a:r>
              <a:rPr lang="en-GB" sz="2000" dirty="0">
                <a:solidFill>
                  <a:srgbClr val="E46C0A"/>
                </a:solidFill>
              </a:rPr>
              <a:t>, Action a</a:t>
            </a:r>
            <a:r>
              <a:rPr lang="en-GB" sz="2000" baseline="-25000" dirty="0">
                <a:solidFill>
                  <a:srgbClr val="E46C0A"/>
                </a:solidFill>
              </a:rPr>
              <a:t>1</a:t>
            </a:r>
            <a:r>
              <a:rPr lang="en-GB" sz="2000" dirty="0">
                <a:solidFill>
                  <a:srgbClr val="E46C0A"/>
                </a:solidFill>
              </a:rPr>
              <a:t>): </a:t>
            </a:r>
            <a:r>
              <a:rPr lang="en-GB" dirty="0"/>
              <a:t>Takes one state s1 and an action a1, and returns the state reached after applying a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GB" dirty="0"/>
              <a:t> from s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GB" dirty="0"/>
              <a:t>.</a:t>
            </a:r>
          </a:p>
          <a:p>
            <a:r>
              <a:rPr lang="en-GB" sz="2000" dirty="0">
                <a:solidFill>
                  <a:srgbClr val="E46C0A"/>
                </a:solidFill>
              </a:rPr>
              <a:t>function State Copy (State s): </a:t>
            </a:r>
            <a:r>
              <a:rPr lang="en-GB" dirty="0"/>
              <a:t>Returns a copy of a given state.</a:t>
            </a:r>
          </a:p>
          <a:p>
            <a:r>
              <a:rPr lang="en-GB" sz="2000" dirty="0">
                <a:solidFill>
                  <a:srgbClr val="E46C0A"/>
                </a:solidFill>
              </a:rPr>
              <a:t>function double Evaluate (State s): </a:t>
            </a:r>
            <a:r>
              <a:rPr lang="en-GB" dirty="0"/>
              <a:t>Assigns and returns a reward (</a:t>
            </a:r>
            <a:r>
              <a:rPr lang="en-GB" i="1" dirty="0" err="1"/>
              <a:t>r</a:t>
            </a:r>
            <a:r>
              <a:rPr lang="en-GB" i="1" baseline="-25000" dirty="0" err="1"/>
              <a:t>T</a:t>
            </a:r>
            <a:r>
              <a:rPr lang="en-GB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207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568952" cy="1143000"/>
          </a:xfrm>
        </p:spPr>
        <p:txBody>
          <a:bodyPr>
            <a:normAutofit/>
          </a:bodyPr>
          <a:lstStyle/>
          <a:p>
            <a:r>
              <a:rPr lang="en-GB" dirty="0"/>
              <a:t>Solving the PTSP – Score function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Heuristic to guide search algorithm when choosing next moves to make.</a:t>
            </a:r>
          </a:p>
          <a:p>
            <a:r>
              <a:rPr lang="en-GB" sz="2800" dirty="0"/>
              <a:t>Reward/Fitness for mid-game situations.</a:t>
            </a:r>
          </a:p>
          <a:p>
            <a:r>
              <a:rPr lang="en-GB" sz="2800" dirty="0"/>
              <a:t>Components:</a:t>
            </a:r>
          </a:p>
          <a:p>
            <a:pPr lvl="1"/>
            <a:r>
              <a:rPr lang="en-GB" sz="2400" dirty="0"/>
              <a:t>Distance to next waypoints in route.</a:t>
            </a:r>
          </a:p>
          <a:p>
            <a:pPr lvl="1"/>
            <a:r>
              <a:rPr lang="en-GB" sz="2400" dirty="0"/>
              <a:t>State (visited/unvisited) of next waypoints.</a:t>
            </a:r>
          </a:p>
          <a:p>
            <a:pPr lvl="1"/>
            <a:r>
              <a:rPr lang="en-GB" sz="2400" dirty="0"/>
              <a:t>Time spent since beginning of the game.</a:t>
            </a:r>
          </a:p>
          <a:p>
            <a:pPr lvl="1"/>
            <a:r>
              <a:rPr lang="en-GB" sz="2400" dirty="0"/>
              <a:t>Collision penalization.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2737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Short-term and Long-term planning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638744" cy="4525963"/>
          </a:xfrm>
        </p:spPr>
        <p:txBody>
          <a:bodyPr/>
          <a:lstStyle/>
          <a:p>
            <a:r>
              <a:rPr lang="en-GB" dirty="0"/>
              <a:t>Monte Carlo (MC)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28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420888"/>
            <a:ext cx="2857143" cy="38095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420888"/>
            <a:ext cx="2857143" cy="38095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20888"/>
            <a:ext cx="2857143" cy="38095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420888"/>
            <a:ext cx="2857143" cy="38095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4" y="2420888"/>
            <a:ext cx="2857143" cy="38095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3" y="2420888"/>
            <a:ext cx="2857143" cy="38095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2" y="2420888"/>
            <a:ext cx="2857143" cy="3809524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3287632" y="4869161"/>
            <a:ext cx="5616624" cy="1443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9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10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MC methods for long term planning:</a:t>
            </a:r>
          </a:p>
          <a:p>
            <a:pPr lvl="1"/>
            <a:r>
              <a:rPr lang="en-GB" sz="2000" dirty="0"/>
              <a:t>Unsuitable for Long-term planning.</a:t>
            </a:r>
          </a:p>
          <a:p>
            <a:pPr lvl="1"/>
            <a:r>
              <a:rPr lang="en-GB" sz="2000" dirty="0"/>
              <a:t>Terminal states not reached.</a:t>
            </a:r>
          </a:p>
          <a:p>
            <a:pPr marL="457200" lvl="1" indent="0">
              <a:buFontTx/>
              <a:buNone/>
            </a:pP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2420888"/>
            <a:ext cx="2677607" cy="1619905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37796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588" y="2278259"/>
            <a:ext cx="2610905" cy="173425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softEdge rad="63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Short-term and Long-term planning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48680"/>
          </a:xfrm>
        </p:spPr>
        <p:txBody>
          <a:bodyPr/>
          <a:lstStyle/>
          <a:p>
            <a:r>
              <a:rPr lang="en-GB" dirty="0"/>
              <a:t>Monte Carlo Tree Search (MCTS)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29</a:t>
            </a:fld>
            <a:endParaRPr lang="en-GB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923928" y="4149080"/>
            <a:ext cx="5616624" cy="136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4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Monte Carlo Tree Search:</a:t>
            </a:r>
          </a:p>
          <a:p>
            <a:pPr lvl="1"/>
            <a:r>
              <a:rPr lang="en-GB" sz="2400" dirty="0"/>
              <a:t>Builds an asymmetric tree.</a:t>
            </a:r>
          </a:p>
          <a:p>
            <a:pPr lvl="1"/>
            <a:r>
              <a:rPr lang="en-GB" sz="2400" dirty="0"/>
              <a:t>Further look ahead.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4" y="2413383"/>
            <a:ext cx="2857143" cy="380952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413383"/>
            <a:ext cx="2857143" cy="380952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31" y="2413383"/>
            <a:ext cx="2857143" cy="380952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3" y="2413383"/>
            <a:ext cx="2857143" cy="380952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31" y="2413383"/>
            <a:ext cx="2857143" cy="380952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1" y="2413383"/>
            <a:ext cx="2857143" cy="380952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98" y="2413383"/>
            <a:ext cx="2857143" cy="380952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98" y="2413383"/>
            <a:ext cx="2857143" cy="380952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588" y="2803022"/>
            <a:ext cx="895712" cy="581260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softEdge rad="38100"/>
          </a:effectLst>
        </p:spPr>
      </p:pic>
      <p:sp>
        <p:nvSpPr>
          <p:cNvPr id="30" name="TextBox 29"/>
          <p:cNvSpPr txBox="1"/>
          <p:nvPr/>
        </p:nvSpPr>
        <p:spPr>
          <a:xfrm>
            <a:off x="107504" y="6356350"/>
            <a:ext cx="89284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sz="2400" dirty="0">
                <a:solidFill>
                  <a:srgbClr val="E46C0A"/>
                </a:solidFill>
              </a:rPr>
              <a:t>Even this is usually insufficient: time and search space size…</a:t>
            </a:r>
          </a:p>
          <a:p>
            <a:endParaRPr lang="en-GB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76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Monte Carlo Tree Search</a:t>
            </a:r>
          </a:p>
          <a:p>
            <a:r>
              <a:rPr lang="en-US" dirty="0"/>
              <a:t>A case study: PTSP</a:t>
            </a:r>
          </a:p>
        </p:txBody>
      </p:sp>
    </p:spTree>
    <p:extLst>
      <p:ext uri="{BB962C8B-B14F-4D97-AF65-F5344CB8AC3E}">
        <p14:creationId xmlns:p14="http://schemas.microsoft.com/office/powerpoint/2010/main" val="103496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Short-term and Long-term planning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754760" cy="4525963"/>
          </a:xfrm>
        </p:spPr>
        <p:txBody>
          <a:bodyPr/>
          <a:lstStyle/>
          <a:p>
            <a:r>
              <a:rPr lang="en-GB" dirty="0"/>
              <a:t>Alternative 1:</a:t>
            </a:r>
          </a:p>
          <a:p>
            <a:pPr lvl="1"/>
            <a:r>
              <a:rPr lang="en-GB" dirty="0"/>
              <a:t>Macro-actions.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139952" y="1628800"/>
            <a:ext cx="447484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Alternative 2:</a:t>
            </a:r>
          </a:p>
          <a:p>
            <a:pPr lvl="1"/>
            <a:r>
              <a:rPr lang="en-GB" dirty="0"/>
              <a:t>Higher-level planner.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780928"/>
            <a:ext cx="2857143" cy="380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2852936"/>
            <a:ext cx="3445244" cy="34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546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Solving the PTSP – Macro-actions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31</a:t>
            </a:fld>
            <a:endParaRPr lang="en-GB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4" y="1484784"/>
            <a:ext cx="8229600" cy="17281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Single action oriented solutions:</a:t>
            </a:r>
          </a:p>
          <a:p>
            <a:pPr lvl="1"/>
            <a:r>
              <a:rPr lang="en-GB" sz="2600" dirty="0"/>
              <a:t>6 actions, 10 waypoints, 40ms to choose move.</a:t>
            </a:r>
          </a:p>
          <a:p>
            <a:pPr lvl="1"/>
            <a:r>
              <a:rPr lang="en-GB" sz="2600" dirty="0"/>
              <a:t>1000-2000 actions per game.</a:t>
            </a:r>
          </a:p>
          <a:p>
            <a:pPr lvl="1"/>
            <a:r>
              <a:rPr lang="en-GB" sz="2600" dirty="0"/>
              <a:t>Search space ~ 6</a:t>
            </a:r>
            <a:r>
              <a:rPr lang="en-GB" sz="2600" baseline="30000" dirty="0"/>
              <a:t>1000 </a:t>
            </a:r>
            <a:r>
              <a:rPr lang="en-GB" sz="2600" dirty="0"/>
              <a:t>- 6</a:t>
            </a:r>
            <a:r>
              <a:rPr lang="en-GB" sz="2600" baseline="30000" dirty="0"/>
              <a:t>2000</a:t>
            </a:r>
          </a:p>
          <a:p>
            <a:pPr lvl="1"/>
            <a:endParaRPr lang="en-GB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4" y="3140968"/>
            <a:ext cx="8229600" cy="1728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Limiting look-ahead to 2 waypoints:</a:t>
            </a:r>
          </a:p>
          <a:p>
            <a:pPr lvl="1"/>
            <a:r>
              <a:rPr lang="en-GB" sz="2400" dirty="0"/>
              <a:t>Assuming 100-200 actions per waypoint.</a:t>
            </a:r>
          </a:p>
          <a:p>
            <a:pPr lvl="1"/>
            <a:r>
              <a:rPr lang="en-GB" sz="2400" dirty="0"/>
              <a:t>Search space ~ 6</a:t>
            </a:r>
            <a:r>
              <a:rPr lang="en-GB" sz="2400" baseline="30000" dirty="0"/>
              <a:t>100 </a:t>
            </a:r>
            <a:r>
              <a:rPr lang="en-GB" sz="2400" dirty="0"/>
              <a:t>- 6</a:t>
            </a:r>
            <a:r>
              <a:rPr lang="en-GB" sz="2400" baseline="30000" dirty="0"/>
              <a:t>200</a:t>
            </a:r>
          </a:p>
          <a:p>
            <a:pPr lvl="1"/>
            <a:endParaRPr lang="en-GB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7544" y="4509120"/>
            <a:ext cx="8568952" cy="1944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Introducing macro-actions:</a:t>
            </a:r>
          </a:p>
          <a:p>
            <a:pPr lvl="1"/>
            <a:r>
              <a:rPr lang="en-GB" sz="2400" dirty="0"/>
              <a:t>Repetitions of single actions in L time steps.</a:t>
            </a:r>
          </a:p>
          <a:p>
            <a:pPr lvl="1"/>
            <a:r>
              <a:rPr lang="en-GB" sz="2400" dirty="0"/>
              <a:t>Search space ~ 6</a:t>
            </a:r>
            <a:r>
              <a:rPr lang="en-GB" sz="2400" baseline="30000" dirty="0"/>
              <a:t>10 </a:t>
            </a:r>
            <a:r>
              <a:rPr lang="en-GB" sz="2400" dirty="0"/>
              <a:t>– 6</a:t>
            </a:r>
            <a:r>
              <a:rPr lang="en-GB" sz="2400" baseline="30000" dirty="0"/>
              <a:t>20   </a:t>
            </a:r>
            <a:r>
              <a:rPr lang="en-GB" sz="2400" dirty="0"/>
              <a:t>(L=10).</a:t>
            </a:r>
          </a:p>
          <a:p>
            <a:pPr lvl="1"/>
            <a:r>
              <a:rPr lang="en-GB" sz="2400" dirty="0"/>
              <a:t>Time to decide a move increased: L*40ms </a:t>
            </a:r>
          </a:p>
          <a:p>
            <a:pPr lvl="1"/>
            <a:endParaRPr lang="en-GB" sz="2400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255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Including the route planner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756149"/>
          </a:xfrm>
        </p:spPr>
        <p:txBody>
          <a:bodyPr>
            <a:normAutofit/>
          </a:bodyPr>
          <a:lstStyle/>
          <a:p>
            <a:r>
              <a:rPr lang="en-GB" dirty="0"/>
              <a:t>Question: Is any order better than none?</a:t>
            </a:r>
          </a:p>
          <a:p>
            <a:endParaRPr lang="en-GB" dirty="0"/>
          </a:p>
          <a:p>
            <a:r>
              <a:rPr lang="en-GB" dirty="0"/>
              <a:t>Solve TSP:</a:t>
            </a:r>
          </a:p>
          <a:p>
            <a:pPr lvl="1"/>
            <a:r>
              <a:rPr lang="en-GB" dirty="0"/>
              <a:t>Branch and Bound algorithm.</a:t>
            </a:r>
          </a:p>
          <a:p>
            <a:pPr lvl="1"/>
            <a:r>
              <a:rPr lang="en-GB" dirty="0"/>
              <a:t>Cost between waypoints: Euclidean distance.</a:t>
            </a:r>
          </a:p>
          <a:p>
            <a:endParaRPr lang="en-GB" dirty="0"/>
          </a:p>
          <a:p>
            <a:r>
              <a:rPr lang="en-GB" dirty="0"/>
              <a:t>Cost between waypoints: A* path cost.</a:t>
            </a:r>
          </a:p>
          <a:p>
            <a:r>
              <a:rPr lang="en-GB" dirty="0"/>
              <a:t>Can we improve it further?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32</a:t>
            </a:fld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805688" y="1600201"/>
            <a:ext cx="1008112" cy="5962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E46C0A"/>
                </a:solidFill>
              </a:rPr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404723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1520310"/>
            <a:ext cx="852188" cy="498530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softEdge rad="63500"/>
          </a:effectLst>
        </p:spPr>
      </p:pic>
      <p:pic>
        <p:nvPicPr>
          <p:cNvPr id="8" name="optOk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33130" y="1453216"/>
            <a:ext cx="2487141" cy="5192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the route planner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1556792"/>
            <a:ext cx="919438" cy="4896544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softEdge rad="63500"/>
          </a:effectLst>
        </p:spPr>
      </p:pic>
      <p:pic>
        <p:nvPicPr>
          <p:cNvPr id="7" name="noOpt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08793" y="1416735"/>
            <a:ext cx="2487141" cy="519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the route planner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525963"/>
          </a:xfrm>
        </p:spPr>
        <p:txBody>
          <a:bodyPr>
            <a:normAutofit/>
          </a:bodyPr>
          <a:lstStyle/>
          <a:p>
            <a:r>
              <a:rPr lang="en-GB" sz="2300" dirty="0"/>
              <a:t>Interdependency between long- and short-term planning</a:t>
            </a:r>
          </a:p>
          <a:p>
            <a:r>
              <a:rPr lang="en-GB" sz="2300" dirty="0"/>
              <a:t>Use the proper MCTS driver is prohibitively costly</a:t>
            </a:r>
          </a:p>
          <a:p>
            <a:r>
              <a:rPr lang="en-GB" sz="2300" dirty="0"/>
              <a:t>Add turn angles to the cost of the paths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3303919"/>
            <a:ext cx="2704762" cy="23142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03307"/>
            <a:ext cx="2705478" cy="231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746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Long-term </a:t>
            </a:r>
            <a:r>
              <a:rPr lang="en-GB" dirty="0" err="1"/>
              <a:t>vs</a:t>
            </a:r>
            <a:r>
              <a:rPr lang="en-GB" dirty="0"/>
              <a:t> Short-term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Long-term vs. Short-term planning.</a:t>
            </a:r>
          </a:p>
          <a:p>
            <a:pPr lvl="1"/>
            <a:r>
              <a:rPr lang="en-GB" dirty="0"/>
              <a:t>Tree-search limitations and long-term planning in real-time games.</a:t>
            </a:r>
          </a:p>
          <a:p>
            <a:r>
              <a:rPr lang="en-GB" dirty="0"/>
              <a:t>PTSP</a:t>
            </a:r>
          </a:p>
          <a:p>
            <a:pPr lvl="1"/>
            <a:r>
              <a:rPr lang="en-GB" dirty="0"/>
              <a:t>Optimal distance-based TSP solution</a:t>
            </a:r>
          </a:p>
          <a:p>
            <a:pPr marL="57150" indent="0" algn="ctr">
              <a:buNone/>
            </a:pPr>
            <a:r>
              <a:rPr lang="en-GB" dirty="0">
                <a:latin typeface="Symbol" pitchFamily="18" charset="2"/>
              </a:rPr>
              <a:t>¹</a:t>
            </a:r>
          </a:p>
          <a:p>
            <a:pPr marL="457200" lvl="1" indent="0">
              <a:buNone/>
            </a:pPr>
            <a:r>
              <a:rPr lang="en-GB" dirty="0"/>
              <a:t>   Optimal physics-based TSP solution.</a:t>
            </a:r>
          </a:p>
          <a:p>
            <a:pPr lvl="1"/>
            <a:r>
              <a:rPr lang="en-GB" dirty="0"/>
              <a:t>Game Level Design</a:t>
            </a:r>
          </a:p>
          <a:p>
            <a:pPr lvl="2"/>
            <a:r>
              <a:rPr lang="en-GB" dirty="0"/>
              <a:t>Challenging maps for PTSP.</a:t>
            </a:r>
          </a:p>
          <a:p>
            <a:pPr lvl="2"/>
            <a:r>
              <a:rPr lang="en-GB" b="1" i="1" dirty="0"/>
              <a:t>Automated Map Generation for the Physical Travelling Salesman Problem. </a:t>
            </a:r>
            <a:r>
              <a:rPr lang="en-GB" dirty="0"/>
              <a:t>Diego Perez, Julian </a:t>
            </a:r>
            <a:r>
              <a:rPr lang="en-GB" dirty="0" err="1"/>
              <a:t>Togelius</a:t>
            </a:r>
            <a:r>
              <a:rPr lang="en-GB" dirty="0"/>
              <a:t>, </a:t>
            </a:r>
            <a:r>
              <a:rPr lang="en-GB" dirty="0" err="1"/>
              <a:t>Spyridon</a:t>
            </a:r>
            <a:r>
              <a:rPr lang="en-GB" dirty="0"/>
              <a:t> </a:t>
            </a:r>
            <a:r>
              <a:rPr lang="en-GB" dirty="0" err="1"/>
              <a:t>Samothrakis</a:t>
            </a:r>
            <a:r>
              <a:rPr lang="en-GB" dirty="0"/>
              <a:t>, Philipp </a:t>
            </a:r>
            <a:r>
              <a:rPr lang="en-GB" dirty="0" err="1"/>
              <a:t>Rolhfshagen</a:t>
            </a:r>
            <a:r>
              <a:rPr lang="en-GB" dirty="0"/>
              <a:t> and Simon M. Lucas, in IEEE Transactions on Evolutionary Computation, 18:5, pp. 708–720, 2013. </a:t>
            </a:r>
          </a:p>
          <a:p>
            <a:pPr lvl="2"/>
            <a:endParaRPr lang="en-GB" dirty="0"/>
          </a:p>
          <a:p>
            <a:pPr marL="457200" lvl="1" indent="0" algn="ctr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127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Solving the PTSP – TSP Solvers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8593-2AEF-48B3-B0D2-802A27213180}" type="slidenum">
              <a:rPr lang="en-GB" smtClean="0"/>
              <a:pPr/>
              <a:t>36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628800"/>
            <a:ext cx="4463050" cy="447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249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03DE-DC38-BB45-BECE-82B467D8D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F2383-738D-8643-9150-1F3F24682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Search space: possible maps for the PTSP</a:t>
            </a:r>
          </a:p>
          <a:p>
            <a:endParaRPr lang="en-US" dirty="0"/>
          </a:p>
          <a:p>
            <a:r>
              <a:rPr lang="en-US" dirty="0"/>
              <a:t>Each map is represented by an array of floating point values (L lines, S rectangles):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GB" b="1" dirty="0"/>
              <a:t>Problem: </a:t>
            </a:r>
            <a:r>
              <a:rPr lang="en-GB" dirty="0"/>
              <a:t>Feasibility of maps. All waypoints must be reachable from the ship’s initial location. Some maps (individuals) are infeasible and must be discarded (or given a very low fitness).</a:t>
            </a:r>
          </a:p>
          <a:p>
            <a:endParaRPr lang="en-GB" dirty="0"/>
          </a:p>
          <a:p>
            <a:r>
              <a:rPr lang="en-GB" b="1" dirty="0"/>
              <a:t>Evolutionary Algorithm: </a:t>
            </a:r>
            <a:r>
              <a:rPr lang="en-GB" dirty="0"/>
              <a:t>CMA-ES.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DF71A-27AF-0442-AC7C-035A84B50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585" y="3001112"/>
            <a:ext cx="5236830" cy="108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780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4C30C-D531-2542-99B4-BAFB0E380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Simulation-based evaluation function:</a:t>
            </a:r>
            <a:r>
              <a:rPr lang="en-US" dirty="0"/>
              <a:t> We use three PTSP controllers to evaluate the maps being evolved. Each controller calculated and followed a different route: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Nearest-first TSP (N</a:t>
            </a:r>
            <a:r>
              <a:rPr lang="en-US" b="1" baseline="-25000" dirty="0"/>
              <a:t>TSP</a:t>
            </a:r>
            <a:r>
              <a:rPr lang="en-US" b="1" dirty="0"/>
              <a:t>): </a:t>
            </a:r>
            <a:r>
              <a:rPr lang="en-US" dirty="0"/>
              <a:t>The order of waypoints is obtained by applying the nearest first algorithm to solve the TSP.</a:t>
            </a:r>
          </a:p>
          <a:p>
            <a:endParaRPr lang="en-US" dirty="0"/>
          </a:p>
          <a:p>
            <a:r>
              <a:rPr lang="en-US" b="1" dirty="0"/>
              <a:t>Distance TSP (D</a:t>
            </a:r>
            <a:r>
              <a:rPr lang="en-US" b="1" baseline="-25000" dirty="0"/>
              <a:t>TSP</a:t>
            </a:r>
            <a:r>
              <a:rPr lang="en-US" b="1" dirty="0"/>
              <a:t>):</a:t>
            </a:r>
            <a:r>
              <a:rPr lang="en-US" dirty="0"/>
              <a:t> The distance between two points is calculated using A*, and the route using the Branch and Bound (B&amp;B) algorithm (regular TSP algorithm).</a:t>
            </a:r>
          </a:p>
          <a:p>
            <a:endParaRPr lang="en-US" dirty="0"/>
          </a:p>
          <a:p>
            <a:r>
              <a:rPr lang="en-US" b="1" dirty="0"/>
              <a:t>Physics TSP (P</a:t>
            </a:r>
            <a:r>
              <a:rPr lang="en-US" b="1" baseline="-25000" dirty="0"/>
              <a:t>TSP</a:t>
            </a:r>
            <a:r>
              <a:rPr lang="en-US" b="1" dirty="0"/>
              <a:t>):</a:t>
            </a:r>
            <a:r>
              <a:rPr lang="en-US" dirty="0"/>
              <a:t> B&amp;B is used to find the route, but the distance between two points is affected by physical parameters such as the expected speed and orientation of the ship at that point.</a:t>
            </a:r>
          </a:p>
        </p:txBody>
      </p:sp>
    </p:spTree>
    <p:extLst>
      <p:ext uri="{BB962C8B-B14F-4D97-AF65-F5344CB8AC3E}">
        <p14:creationId xmlns:p14="http://schemas.microsoft.com/office/powerpoint/2010/main" val="26573292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4C30C-D531-2542-99B4-BAFB0E380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The maps evolved should have the following property: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The time to complete a map by </a:t>
            </a:r>
            <a:r>
              <a:rPr lang="en-US" b="1" i="1" dirty="0"/>
              <a:t>N</a:t>
            </a:r>
            <a:r>
              <a:rPr lang="en-US" b="1" i="1" baseline="-25000" dirty="0"/>
              <a:t>TSP</a:t>
            </a:r>
            <a:r>
              <a:rPr lang="en-US" i="1" dirty="0"/>
              <a:t> must be longer than </a:t>
            </a:r>
            <a:r>
              <a:rPr lang="en-US" b="1" i="1" dirty="0"/>
              <a:t>D</a:t>
            </a:r>
            <a:r>
              <a:rPr lang="en-US" b="1" i="1" baseline="-25000" dirty="0"/>
              <a:t>TSP</a:t>
            </a:r>
            <a:r>
              <a:rPr lang="en-US" i="1" dirty="0"/>
              <a:t>, that must be also longer than </a:t>
            </a:r>
            <a:r>
              <a:rPr lang="en-US" b="1" i="1" dirty="0"/>
              <a:t>P</a:t>
            </a:r>
            <a:r>
              <a:rPr lang="en-US" b="1" i="1" baseline="-25000" dirty="0"/>
              <a:t>TSP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i="1" dirty="0"/>
              <a:t>N</a:t>
            </a:r>
            <a:r>
              <a:rPr lang="en-US" b="1" i="1" baseline="-25000" dirty="0"/>
              <a:t>TSP </a:t>
            </a:r>
            <a:r>
              <a:rPr lang="en-US" i="1" dirty="0"/>
              <a:t>&gt; </a:t>
            </a:r>
            <a:r>
              <a:rPr lang="en-US" b="1" i="1" dirty="0"/>
              <a:t>D</a:t>
            </a:r>
            <a:r>
              <a:rPr lang="en-US" b="1" i="1" baseline="-25000" dirty="0"/>
              <a:t>TSP </a:t>
            </a:r>
            <a:r>
              <a:rPr lang="en-US" i="1" dirty="0"/>
              <a:t>&gt; </a:t>
            </a:r>
            <a:r>
              <a:rPr lang="en-US" b="1" i="1" dirty="0"/>
              <a:t>P</a:t>
            </a:r>
            <a:r>
              <a:rPr lang="en-US" b="1" i="1" baseline="-25000" dirty="0"/>
              <a:t>TSP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model a fitness function that maximizes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N</a:t>
            </a:r>
            <a:r>
              <a:rPr lang="en-US" b="1" baseline="-25000" dirty="0"/>
              <a:t>TSP </a:t>
            </a:r>
            <a:r>
              <a:rPr lang="en-US" dirty="0"/>
              <a:t>-</a:t>
            </a:r>
            <a:r>
              <a:rPr lang="en-US" b="1" dirty="0"/>
              <a:t> D</a:t>
            </a:r>
            <a:r>
              <a:rPr lang="en-US" b="1" baseline="-25000" dirty="0"/>
              <a:t>TSP</a:t>
            </a:r>
            <a:r>
              <a:rPr lang="en-US" dirty="0"/>
              <a:t>, </a:t>
            </a:r>
            <a:r>
              <a:rPr lang="en-US" b="1" dirty="0"/>
              <a:t>D</a:t>
            </a:r>
            <a:r>
              <a:rPr lang="en-US" b="1" baseline="-25000" dirty="0"/>
              <a:t>TSP</a:t>
            </a:r>
            <a:r>
              <a:rPr lang="en-US" dirty="0"/>
              <a:t> - </a:t>
            </a:r>
            <a:r>
              <a:rPr lang="en-US" b="1" dirty="0"/>
              <a:t>P</a:t>
            </a:r>
            <a:r>
              <a:rPr lang="en-US" b="1" baseline="-25000" dirty="0"/>
              <a:t>TSP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(or minimizes the negation of that).</a:t>
            </a:r>
          </a:p>
        </p:txBody>
      </p:sp>
    </p:spTree>
    <p:extLst>
      <p:ext uri="{BB962C8B-B14F-4D97-AF65-F5344CB8AC3E}">
        <p14:creationId xmlns:p14="http://schemas.microsoft.com/office/powerpoint/2010/main" val="88860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Simulation-based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Forward search</a:t>
            </a:r>
            <a:r>
              <a:rPr lang="en-GB" dirty="0"/>
              <a:t> algorithms select the next action to take by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looking ahead </a:t>
            </a:r>
            <a:r>
              <a:rPr lang="en-GB" dirty="0"/>
              <a:t>the states found after applying certain available actions.</a:t>
            </a:r>
          </a:p>
          <a:p>
            <a:endParaRPr lang="en-GB" dirty="0"/>
          </a:p>
          <a:p>
            <a:r>
              <a:rPr lang="en-US" dirty="0"/>
              <a:t>They need a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</a:t>
            </a:r>
            <a:r>
              <a:rPr lang="en-US" dirty="0"/>
              <a:t>of the game to simulate these actions.</a:t>
            </a:r>
          </a:p>
          <a:p>
            <a:r>
              <a:rPr lang="en-US" dirty="0"/>
              <a:t>Given a current state </a:t>
            </a:r>
            <a:r>
              <a:rPr lang="en-US" i="1" dirty="0"/>
              <a:t>S</a:t>
            </a:r>
            <a:r>
              <a:rPr lang="en-US" i="1" baseline="-25000" dirty="0"/>
              <a:t>t</a:t>
            </a:r>
            <a:r>
              <a:rPr lang="en-US" dirty="0"/>
              <a:t> and an action </a:t>
            </a:r>
            <a:r>
              <a:rPr lang="en-US" i="1" dirty="0"/>
              <a:t>A</a:t>
            </a:r>
            <a:r>
              <a:rPr lang="en-US" i="1" baseline="-25000" dirty="0"/>
              <a:t>t</a:t>
            </a:r>
            <a:r>
              <a:rPr lang="en-US" dirty="0"/>
              <a:t> applied from </a:t>
            </a:r>
            <a:r>
              <a:rPr lang="en-US" i="1" dirty="0"/>
              <a:t>S</a:t>
            </a:r>
            <a:r>
              <a:rPr lang="en-US" i="1" baseline="-25000" dirty="0"/>
              <a:t>t</a:t>
            </a:r>
            <a:r>
              <a:rPr lang="en-US" dirty="0"/>
              <a:t>,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forward model </a:t>
            </a:r>
            <a:r>
              <a:rPr lang="en-US" dirty="0"/>
              <a:t>will provide the next state </a:t>
            </a:r>
            <a:r>
              <a:rPr lang="en-US" i="1" dirty="0"/>
              <a:t>s</a:t>
            </a:r>
            <a:r>
              <a:rPr lang="en-US" i="1" baseline="-25000" dirty="0"/>
              <a:t>t+1 </a:t>
            </a:r>
            <a:endParaRPr lang="en-US" i="1" dirty="0"/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		  S</a:t>
            </a:r>
            <a:r>
              <a:rPr lang="en-US" i="1" baseline="-25000" dirty="0"/>
              <a:t>t, </a:t>
            </a:r>
            <a:r>
              <a:rPr lang="en-US" i="1" dirty="0"/>
              <a:t>A</a:t>
            </a:r>
            <a:r>
              <a:rPr lang="en-US" i="1" baseline="-25000" dirty="0"/>
              <a:t>t</a:t>
            </a:r>
            <a:r>
              <a:rPr lang="en-US" i="1" dirty="0"/>
              <a:t> 	 		         S</a:t>
            </a:r>
            <a:r>
              <a:rPr lang="en-US" i="1" baseline="-25000" dirty="0"/>
              <a:t>t+1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3085544" y="4891073"/>
            <a:ext cx="2520280" cy="711385"/>
            <a:chOff x="3021236" y="4264552"/>
            <a:chExt cx="2520280" cy="711385"/>
          </a:xfrm>
        </p:grpSpPr>
        <p:grpSp>
          <p:nvGrpSpPr>
            <p:cNvPr id="12" name="Group 11"/>
            <p:cNvGrpSpPr/>
            <p:nvPr/>
          </p:nvGrpSpPr>
          <p:grpSpPr>
            <a:xfrm>
              <a:off x="3021236" y="4264552"/>
              <a:ext cx="2520280" cy="711385"/>
              <a:chOff x="4932040" y="3509703"/>
              <a:chExt cx="2520280" cy="711385"/>
            </a:xfrm>
          </p:grpSpPr>
          <p:cxnSp>
            <p:nvCxnSpPr>
              <p:cNvPr id="8" name="Straight Arrow Connector 7"/>
              <p:cNvCxnSpPr/>
              <p:nvPr/>
            </p:nvCxnSpPr>
            <p:spPr>
              <a:xfrm>
                <a:off x="4932040" y="4221088"/>
                <a:ext cx="648072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0" name="Group 9"/>
              <p:cNvGrpSpPr/>
              <p:nvPr/>
            </p:nvGrpSpPr>
            <p:grpSpPr>
              <a:xfrm>
                <a:off x="5580112" y="3509703"/>
                <a:ext cx="1872208" cy="711385"/>
                <a:chOff x="5580112" y="3509703"/>
                <a:chExt cx="1872208" cy="711385"/>
              </a:xfrm>
            </p:grpSpPr>
            <p:sp>
              <p:nvSpPr>
                <p:cNvPr id="9" name="Rectangle 8"/>
                <p:cNvSpPr/>
                <p:nvPr/>
              </p:nvSpPr>
              <p:spPr>
                <a:xfrm>
                  <a:off x="5580112" y="3509703"/>
                  <a:ext cx="1224136" cy="576064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Forward</a:t>
                  </a:r>
                </a:p>
                <a:p>
                  <a:pPr algn="ctr"/>
                  <a:r>
                    <a:rPr lang="en-GB" dirty="0"/>
                    <a:t>Model</a:t>
                  </a:r>
                </a:p>
              </p:txBody>
            </p:sp>
            <p:cxnSp>
              <p:nvCxnSpPr>
                <p:cNvPr id="11" name="Straight Arrow Connector 10"/>
                <p:cNvCxnSpPr/>
                <p:nvPr/>
              </p:nvCxnSpPr>
              <p:spPr>
                <a:xfrm>
                  <a:off x="6804248" y="4221088"/>
                  <a:ext cx="648072" cy="0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5" name="Straight Arrow Connector 4"/>
            <p:cNvCxnSpPr/>
            <p:nvPr/>
          </p:nvCxnSpPr>
          <p:spPr>
            <a:xfrm>
              <a:off x="3263705" y="4597452"/>
              <a:ext cx="40560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4893444" y="4597452"/>
              <a:ext cx="40560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340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24D6C-66B8-ED47-B94E-D500C5D5B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29" y="1641254"/>
            <a:ext cx="5751033" cy="417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3509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1E169-7D28-A842-99FE-10DD1666D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46299"/>
            <a:ext cx="8283095" cy="312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9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pic>
        <p:nvPicPr>
          <p:cNvPr id="3" name="videoplayback">
            <a:hlinkClick r:id="" action="ppaction://media"/>
            <a:extLst>
              <a:ext uri="{FF2B5EF4-FFF2-40B4-BE49-F238E27FC236}">
                <a16:creationId xmlns:a16="http://schemas.microsoft.com/office/drawing/2014/main" id="{83760A52-1446-1C4B-925D-7FBC407ECC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41763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0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2F9A-6ECF-BC40-9698-2CD88859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Agents for Game (Level)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46ED5-64B6-4A43-B1CF-EA060BC40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05" y="1268782"/>
            <a:ext cx="7486189" cy="5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6470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48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Have a look at the PTSP code (any subfolder):</a:t>
            </a:r>
          </a:p>
          <a:p>
            <a:pPr lvl="1"/>
            <a:r>
              <a:rPr lang="en-US" dirty="0"/>
              <a:t>Have a look at the MCTS Controller (</a:t>
            </a:r>
            <a:r>
              <a:rPr lang="en-US" dirty="0" err="1"/>
              <a:t>controllers.mcts.MCTSController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Tune:</a:t>
            </a:r>
          </a:p>
          <a:p>
            <a:pPr lvl="2"/>
            <a:r>
              <a:rPr lang="en-US" dirty="0"/>
              <a:t>The parameters of the MCTS Controller (depth, macro-action length, C, etc. – </a:t>
            </a:r>
            <a:r>
              <a:rPr lang="en-US" dirty="0" err="1"/>
              <a:t>MCTS.java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The score/value function (</a:t>
            </a:r>
            <a:r>
              <a:rPr lang="en-US" dirty="0" err="1"/>
              <a:t>GameEvaluator.score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you make it better?</a:t>
            </a:r>
          </a:p>
          <a:p>
            <a:r>
              <a:rPr lang="en-US" dirty="0"/>
              <a:t>There is also a RHEA controller (</a:t>
            </a:r>
            <a:r>
              <a:rPr lang="en-US" dirty="0" err="1"/>
              <a:t>controllers.simpleGA.GAController</a:t>
            </a:r>
            <a:r>
              <a:rPr lang="en-US" dirty="0"/>
              <a:t>) that you can play with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389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Simulation-based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4505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Simulate episodes of experience from the current state using the model: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endParaRPr lang="en-GB" dirty="0"/>
          </a:p>
          <a:p>
            <a:r>
              <a:rPr lang="en-GB" dirty="0"/>
              <a:t>Until reaching a terminal state (game end) or a predefined depth (i.e. the end of a chess game may be many plies ahead!)</a:t>
            </a:r>
          </a:p>
          <a:p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990645"/>
            <a:ext cx="6375834" cy="343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9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Monte Carlo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7124"/>
            <a:ext cx="8229600" cy="5398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Given a</a:t>
            </a:r>
            <a:r>
              <a:rPr lang="en-GB" dirty="0">
                <a:solidFill>
                  <a:srgbClr val="0000FF"/>
                </a:solidFill>
              </a:rPr>
              <a:t> </a:t>
            </a:r>
            <a:r>
              <a:rPr lang="en-GB" dirty="0">
                <a:solidFill>
                  <a:srgbClr val="E46C0A"/>
                </a:solidFill>
              </a:rPr>
              <a:t>model </a:t>
            </a:r>
            <a:r>
              <a:rPr lang="en-GB" dirty="0"/>
              <a:t>M and a </a:t>
            </a:r>
            <a:r>
              <a:rPr lang="en-GB" dirty="0">
                <a:solidFill>
                  <a:srgbClr val="E46C0A"/>
                </a:solidFill>
              </a:rPr>
              <a:t>simulation policy </a:t>
            </a:r>
            <a:r>
              <a:rPr lang="en-GB" dirty="0">
                <a:latin typeface="Symbol" panose="05050102010706020507" pitchFamily="18" charset="2"/>
              </a:rPr>
              <a:t>p, </a:t>
            </a:r>
            <a:r>
              <a:rPr lang="en-GB" dirty="0">
                <a:latin typeface="+mj-lt"/>
              </a:rPr>
              <a:t>that picks actions uniformly at random:</a:t>
            </a:r>
            <a:endParaRPr lang="en-GB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7544" y="2132855"/>
            <a:ext cx="3384376" cy="3888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Iteratively, apply K episodes (iterations) from each one of the M actions.</a:t>
            </a:r>
          </a:p>
          <a:p>
            <a:r>
              <a:rPr lang="en-GB" dirty="0"/>
              <a:t>Select the action at each step uniformly at random, random until reaching terminal state or pre-defined depth.</a:t>
            </a:r>
          </a:p>
          <a:p>
            <a:r>
              <a:rPr lang="en-GB" dirty="0">
                <a:sym typeface="Wingdings" panose="05000000000000000000" pitchFamily="2" charset="2"/>
              </a:rPr>
              <a:t>Compute the average reward for each action.</a:t>
            </a:r>
          </a:p>
          <a:p>
            <a:r>
              <a:rPr lang="en-GB" dirty="0">
                <a:sym typeface="Wingdings" panose="05000000000000000000" pitchFamily="2" charset="2"/>
              </a:rPr>
              <a:t>Pick the action that leads to the highest average reward after K*M episodes.</a:t>
            </a:r>
          </a:p>
          <a:p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816" y="2243980"/>
            <a:ext cx="4268442" cy="401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05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 and Bounds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0770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Is picking actions at random the best strategy? </a:t>
            </a:r>
          </a:p>
          <a:p>
            <a:pPr marL="0" indent="0">
              <a:buNone/>
            </a:pPr>
            <a:r>
              <a:rPr lang="en-GB" dirty="0"/>
              <a:t>Should we give to all actions the same amount of trials? </a:t>
            </a:r>
          </a:p>
          <a:p>
            <a:pPr marL="0" indent="0">
              <a:buNone/>
            </a:pPr>
            <a:r>
              <a:rPr lang="en-GB" dirty="0"/>
              <a:t>We are treating all actions as equal, although ones might be clearly better than others. But then, what is the best policy?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</a:t>
            </a:r>
            <a:r>
              <a:rPr lang="en-GB" dirty="0" err="1"/>
              <a:t>alance</a:t>
            </a:r>
            <a:r>
              <a:rPr lang="en-GB" dirty="0"/>
              <a:t> between exploration and exploitation.</a:t>
            </a:r>
            <a:endParaRPr lang="en-US" dirty="0"/>
          </a:p>
          <a:p>
            <a:pPr lvl="1"/>
            <a:r>
              <a:rPr lang="en-US" dirty="0">
                <a:solidFill>
                  <a:srgbClr val="E46C0A"/>
                </a:solidFill>
              </a:rPr>
              <a:t>Exploitation: </a:t>
            </a:r>
            <a:r>
              <a:rPr lang="en-US" dirty="0"/>
              <a:t>Make the best decision based on current information.</a:t>
            </a:r>
          </a:p>
          <a:p>
            <a:pPr lvl="1"/>
            <a:r>
              <a:rPr lang="en-US" dirty="0">
                <a:solidFill>
                  <a:srgbClr val="E46C0A"/>
                </a:solidFill>
              </a:rPr>
              <a:t>Exploration: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Gather more information about the environment. This is, not choosing the best action found so far.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The objective is gather enough information to make the best overall decision.</a:t>
            </a:r>
          </a:p>
          <a:p>
            <a:r>
              <a:rPr lang="en-US" dirty="0">
                <a:sym typeface="Wingdings" panose="05000000000000000000" pitchFamily="2" charset="2"/>
              </a:rPr>
              <a:t>N-armed Bandit Problem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59" y="5252790"/>
            <a:ext cx="1535308" cy="127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01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UCB1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6478"/>
            <a:ext cx="8291264" cy="554461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UCB1 (typically found in the literature in this form):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Q(</a:t>
            </a:r>
            <a:r>
              <a:rPr lang="en-US" dirty="0" err="1">
                <a:sym typeface="Wingdings" panose="05000000000000000000" pitchFamily="2" charset="2"/>
              </a:rPr>
              <a:t>s,a</a:t>
            </a:r>
            <a:r>
              <a:rPr lang="en-US" dirty="0">
                <a:sym typeface="Wingdings" panose="05000000000000000000" pitchFamily="2" charset="2"/>
              </a:rPr>
              <a:t>): Q-value of action </a:t>
            </a:r>
            <a:r>
              <a:rPr lang="en-US" i="1" dirty="0">
                <a:sym typeface="Wingdings" panose="05000000000000000000" pitchFamily="2" charset="2"/>
              </a:rPr>
              <a:t>a</a:t>
            </a:r>
            <a:r>
              <a:rPr lang="en-US" dirty="0">
                <a:sym typeface="Wingdings" panose="05000000000000000000" pitchFamily="2" charset="2"/>
              </a:rPr>
              <a:t> from state </a:t>
            </a:r>
            <a:r>
              <a:rPr lang="en-US" i="1" dirty="0"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 (average of rewards after taking action </a:t>
            </a:r>
            <a:r>
              <a:rPr lang="en-US" i="1" dirty="0">
                <a:sym typeface="Wingdings" panose="05000000000000000000" pitchFamily="2" charset="2"/>
              </a:rPr>
              <a:t>a</a:t>
            </a:r>
            <a:r>
              <a:rPr lang="en-US" dirty="0">
                <a:sym typeface="Wingdings" panose="05000000000000000000" pitchFamily="2" charset="2"/>
              </a:rPr>
              <a:t> from state </a:t>
            </a:r>
            <a:r>
              <a:rPr lang="en-US" i="1" dirty="0"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).</a:t>
            </a:r>
          </a:p>
          <a:p>
            <a:r>
              <a:rPr lang="en-US" dirty="0">
                <a:sym typeface="Wingdings" panose="05000000000000000000" pitchFamily="2" charset="2"/>
              </a:rPr>
              <a:t>N(s): Times the state </a:t>
            </a:r>
            <a:r>
              <a:rPr lang="en-US" i="1" dirty="0"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 has been visited.</a:t>
            </a:r>
          </a:p>
          <a:p>
            <a:r>
              <a:rPr lang="en-US" dirty="0">
                <a:sym typeface="Wingdings" panose="05000000000000000000" pitchFamily="2" charset="2"/>
              </a:rPr>
              <a:t>N(</a:t>
            </a:r>
            <a:r>
              <a:rPr lang="en-US" dirty="0" err="1">
                <a:sym typeface="Wingdings" panose="05000000000000000000" pitchFamily="2" charset="2"/>
              </a:rPr>
              <a:t>s,a</a:t>
            </a:r>
            <a:r>
              <a:rPr lang="en-US" dirty="0">
                <a:sym typeface="Wingdings" panose="05000000000000000000" pitchFamily="2" charset="2"/>
              </a:rPr>
              <a:t>): Times the action </a:t>
            </a:r>
            <a:r>
              <a:rPr lang="en-US" i="1" dirty="0">
                <a:sym typeface="Wingdings" panose="05000000000000000000" pitchFamily="2" charset="2"/>
              </a:rPr>
              <a:t>a</a:t>
            </a:r>
            <a:r>
              <a:rPr lang="en-US" dirty="0">
                <a:sym typeface="Wingdings" panose="05000000000000000000" pitchFamily="2" charset="2"/>
              </a:rPr>
              <a:t> has been picked from state </a:t>
            </a:r>
            <a:r>
              <a:rPr lang="en-US" i="1" dirty="0"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.</a:t>
            </a:r>
          </a:p>
          <a:p>
            <a:r>
              <a:rPr lang="en-US" dirty="0">
                <a:sym typeface="Wingdings" panose="05000000000000000000" pitchFamily="2" charset="2"/>
              </a:rPr>
              <a:t>C: Balances between </a:t>
            </a:r>
            <a:r>
              <a:rPr lang="en-US" dirty="0">
                <a:solidFill>
                  <a:srgbClr val="E46C0A"/>
                </a:solidFill>
                <a:sym typeface="Wingdings" panose="05000000000000000000" pitchFamily="2" charset="2"/>
              </a:rPr>
              <a:t>exploitation </a:t>
            </a:r>
            <a:r>
              <a:rPr lang="en-US" dirty="0">
                <a:sym typeface="Wingdings" panose="05000000000000000000" pitchFamily="2" charset="2"/>
              </a:rPr>
              <a:t>(Q term) and </a:t>
            </a:r>
            <a:r>
              <a:rPr lang="en-US" dirty="0">
                <a:solidFill>
                  <a:srgbClr val="E46C0A"/>
                </a:solidFill>
                <a:sym typeface="Wingdings" panose="05000000000000000000" pitchFamily="2" charset="2"/>
              </a:rPr>
              <a:t>exploration </a:t>
            </a:r>
            <a:r>
              <a:rPr lang="en-US" dirty="0">
                <a:sym typeface="Wingdings" panose="05000000000000000000" pitchFamily="2" charset="2"/>
              </a:rPr>
              <a:t>(square root).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Value of C is application dependent.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Example: single player games with rewards in [0,1]:   </a:t>
            </a:r>
            <a:r>
              <a:rPr lang="en-US" i="1" dirty="0">
                <a:sym typeface="Wingdings" panose="05000000000000000000" pitchFamily="2" charset="2"/>
              </a:rPr>
              <a:t>C = SQRT(2)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200300"/>
            <a:ext cx="4860032" cy="100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UCB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4728"/>
            <a:ext cx="8229600" cy="554461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Given a</a:t>
            </a:r>
            <a:r>
              <a:rPr lang="en-GB" dirty="0">
                <a:solidFill>
                  <a:srgbClr val="0000FF"/>
                </a:solidFill>
              </a:rPr>
              <a:t> </a:t>
            </a:r>
            <a:r>
              <a:rPr lang="en-GB" dirty="0">
                <a:solidFill>
                  <a:srgbClr val="E46C0A"/>
                </a:solidFill>
              </a:rPr>
              <a:t>model </a:t>
            </a:r>
            <a:r>
              <a:rPr lang="en-GB" dirty="0"/>
              <a:t>M and a </a:t>
            </a:r>
            <a:r>
              <a:rPr lang="en-GB" dirty="0">
                <a:solidFill>
                  <a:srgbClr val="E46C0A"/>
                </a:solidFill>
              </a:rPr>
              <a:t>bandit-based </a:t>
            </a:r>
            <a:r>
              <a:rPr lang="en-GB" dirty="0"/>
              <a:t>simulation policy </a:t>
            </a:r>
            <a:r>
              <a:rPr lang="en-GB" dirty="0">
                <a:latin typeface="Symbol" panose="05050102010706020507" pitchFamily="18" charset="2"/>
              </a:rPr>
              <a:t>p, </a:t>
            </a:r>
            <a:r>
              <a:rPr lang="en-GB" dirty="0">
                <a:latin typeface="+mj-lt"/>
              </a:rPr>
              <a:t>that picks actions uniformly at random:</a:t>
            </a: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endParaRPr lang="en-GB" dirty="0">
              <a:solidFill>
                <a:srgbClr val="0000FF"/>
              </a:solidFill>
              <a:latin typeface="+mj-lt"/>
            </a:endParaRPr>
          </a:p>
          <a:p>
            <a:pPr marL="0" indent="0">
              <a:buNone/>
            </a:pPr>
            <a:r>
              <a:rPr lang="en-GB" dirty="0">
                <a:latin typeface="+mj-lt"/>
              </a:rPr>
              <a:t>Note that the policy </a:t>
            </a:r>
            <a:r>
              <a:rPr lang="en-GB" dirty="0">
                <a:latin typeface="Symbol" panose="05050102010706020507" pitchFamily="18" charset="2"/>
              </a:rPr>
              <a:t>p</a:t>
            </a:r>
            <a:r>
              <a:rPr lang="en-GB" dirty="0">
                <a:latin typeface="+mj-lt"/>
              </a:rPr>
              <a:t> </a:t>
            </a:r>
            <a:r>
              <a:rPr lang="en-GB" dirty="0">
                <a:solidFill>
                  <a:srgbClr val="E46C0A"/>
                </a:solidFill>
                <a:latin typeface="+mj-lt"/>
              </a:rPr>
              <a:t>improves</a:t>
            </a:r>
            <a:r>
              <a:rPr lang="en-GB" dirty="0">
                <a:solidFill>
                  <a:srgbClr val="0000FF"/>
                </a:solidFill>
                <a:latin typeface="+mj-lt"/>
              </a:rPr>
              <a:t> </a:t>
            </a:r>
            <a:r>
              <a:rPr lang="en-GB" dirty="0">
                <a:latin typeface="+mj-lt"/>
              </a:rPr>
              <a:t>at each episode!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7544" y="1988840"/>
            <a:ext cx="3672408" cy="3888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Iteratively, apply K episodes (iterations).</a:t>
            </a:r>
          </a:p>
          <a:p>
            <a:r>
              <a:rPr lang="en-GB" dirty="0"/>
              <a:t>Select the first action from S</a:t>
            </a:r>
            <a:r>
              <a:rPr lang="en-GB" baseline="-25000" dirty="0"/>
              <a:t>t</a:t>
            </a:r>
            <a:r>
              <a:rPr lang="en-GB" dirty="0"/>
              <a:t> with a bandit-based policy (UCB1, or any other UCB).</a:t>
            </a:r>
          </a:p>
          <a:p>
            <a:r>
              <a:rPr lang="en-GB" dirty="0"/>
              <a:t>Pick actions uniformly at random until reaching terminal state or pre-defined depth.</a:t>
            </a:r>
          </a:p>
          <a:p>
            <a:r>
              <a:rPr lang="en-GB" dirty="0">
                <a:sym typeface="Wingdings" panose="05000000000000000000" pitchFamily="2" charset="2"/>
              </a:rPr>
              <a:t>Compute the average reward for each action.</a:t>
            </a:r>
          </a:p>
          <a:p>
            <a:r>
              <a:rPr lang="en-GB" dirty="0">
                <a:sym typeface="Wingdings" panose="05000000000000000000" pitchFamily="2" charset="2"/>
              </a:rPr>
              <a:t>Pick the action that leads to the highest average reward after K episodes.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916832"/>
            <a:ext cx="3890808" cy="37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6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build="p"/>
    </p:bld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1896</TotalTime>
  <Words>2910</Words>
  <Application>Microsoft Macintosh PowerPoint</Application>
  <PresentationFormat>On-screen Show (4:3)</PresentationFormat>
  <Paragraphs>371</Paragraphs>
  <Slides>44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Symbol</vt:lpstr>
      <vt:lpstr>Wingdings</vt:lpstr>
      <vt:lpstr>Black</vt:lpstr>
      <vt:lpstr>IGGI Game Design Part II Monte Carlo Tree Search</vt:lpstr>
      <vt:lpstr>Contents</vt:lpstr>
      <vt:lpstr>Contents</vt:lpstr>
      <vt:lpstr>Simulation-based Search</vt:lpstr>
      <vt:lpstr>Simulation-based Search</vt:lpstr>
      <vt:lpstr>Flat Monte Carlo</vt:lpstr>
      <vt:lpstr>Regret and Bounds</vt:lpstr>
      <vt:lpstr>UCB1</vt:lpstr>
      <vt:lpstr>Flat UCB</vt:lpstr>
      <vt:lpstr>Building a Search Tree</vt:lpstr>
      <vt:lpstr>Simulation-Based Search: Building a tree </vt:lpstr>
      <vt:lpstr>Monte Carlo Tree Search</vt:lpstr>
      <vt:lpstr>Monte Carlo Tree Search</vt:lpstr>
      <vt:lpstr>Monte Carlo Tree Search</vt:lpstr>
      <vt:lpstr>Advantages of Monte Carlo Tree Search</vt:lpstr>
      <vt:lpstr>MCTS: Implementation details</vt:lpstr>
      <vt:lpstr>Open versus Closed Loop Search</vt:lpstr>
      <vt:lpstr>Contents</vt:lpstr>
      <vt:lpstr>The Physical Travelling Salesman Problem</vt:lpstr>
      <vt:lpstr>The Physical Travelling Salesman Problem</vt:lpstr>
      <vt:lpstr>The PTSP Framework - code</vt:lpstr>
      <vt:lpstr>The PTSP Framework - execution</vt:lpstr>
      <vt:lpstr>The PTSP Framework – controllers</vt:lpstr>
      <vt:lpstr>The PTSP Framework – actions</vt:lpstr>
      <vt:lpstr>The PTSP Framework – game flow</vt:lpstr>
      <vt:lpstr>Requirements</vt:lpstr>
      <vt:lpstr>Solving the PTSP – Score function</vt:lpstr>
      <vt:lpstr>Short-term and Long-term planning</vt:lpstr>
      <vt:lpstr>Short-term and Long-term planning</vt:lpstr>
      <vt:lpstr>Short-term and Long-term planning</vt:lpstr>
      <vt:lpstr>Solving the PTSP – Macro-actions</vt:lpstr>
      <vt:lpstr>Including the route planner</vt:lpstr>
      <vt:lpstr>Improving the route planner</vt:lpstr>
      <vt:lpstr>Improving the route planner</vt:lpstr>
      <vt:lpstr>Long-term vs Short-term</vt:lpstr>
      <vt:lpstr>Solving the PTSP – TSP Solvers</vt:lpstr>
      <vt:lpstr>Using Agents for Game (Level) Design</vt:lpstr>
      <vt:lpstr>Using Agents for Game (Level) Design</vt:lpstr>
      <vt:lpstr>Using Agents for Game (Level) Design</vt:lpstr>
      <vt:lpstr>Using Agents for Game (Level) Design</vt:lpstr>
      <vt:lpstr>Using Agents for Game (Level) Design</vt:lpstr>
      <vt:lpstr>Using Agents for Game (Level) Design</vt:lpstr>
      <vt:lpstr>Using Agents for Game (Level) Design</vt:lpstr>
      <vt:lpstr>Optional Exercise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Diego Perez Liebana</cp:lastModifiedBy>
  <cp:revision>72</cp:revision>
  <dcterms:created xsi:type="dcterms:W3CDTF">2010-04-12T23:12:02Z</dcterms:created>
  <dcterms:modified xsi:type="dcterms:W3CDTF">2018-05-30T11:24:39Z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